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7"/>
  </p:notesMasterIdLst>
  <p:handoutMasterIdLst>
    <p:handoutMasterId r:id="rId48"/>
  </p:handoutMasterIdLst>
  <p:sldIdLst>
    <p:sldId id="256" r:id="rId2"/>
    <p:sldId id="258" r:id="rId3"/>
    <p:sldId id="259" r:id="rId4"/>
    <p:sldId id="260" r:id="rId5"/>
    <p:sldId id="262" r:id="rId6"/>
    <p:sldId id="263" r:id="rId7"/>
    <p:sldId id="273" r:id="rId8"/>
    <p:sldId id="264" r:id="rId9"/>
    <p:sldId id="303" r:id="rId10"/>
    <p:sldId id="304" r:id="rId11"/>
    <p:sldId id="305" r:id="rId12"/>
    <p:sldId id="266" r:id="rId13"/>
    <p:sldId id="272" r:id="rId14"/>
    <p:sldId id="278" r:id="rId15"/>
    <p:sldId id="271" r:id="rId16"/>
    <p:sldId id="261" r:id="rId17"/>
    <p:sldId id="269" r:id="rId18"/>
    <p:sldId id="306" r:id="rId19"/>
    <p:sldId id="289" r:id="rId20"/>
    <p:sldId id="320" r:id="rId21"/>
    <p:sldId id="290" r:id="rId22"/>
    <p:sldId id="321" r:id="rId23"/>
    <p:sldId id="322" r:id="rId24"/>
    <p:sldId id="291" r:id="rId25"/>
    <p:sldId id="292" r:id="rId26"/>
    <p:sldId id="286" r:id="rId27"/>
    <p:sldId id="287" r:id="rId28"/>
    <p:sldId id="285" r:id="rId29"/>
    <p:sldId id="293" r:id="rId30"/>
    <p:sldId id="294" r:id="rId31"/>
    <p:sldId id="295" r:id="rId32"/>
    <p:sldId id="296" r:id="rId33"/>
    <p:sldId id="297" r:id="rId34"/>
    <p:sldId id="300" r:id="rId35"/>
    <p:sldId id="319" r:id="rId36"/>
    <p:sldId id="318" r:id="rId37"/>
    <p:sldId id="317" r:id="rId38"/>
    <p:sldId id="302" r:id="rId39"/>
    <p:sldId id="281" r:id="rId40"/>
    <p:sldId id="283" r:id="rId41"/>
    <p:sldId id="282" r:id="rId42"/>
    <p:sldId id="299" r:id="rId43"/>
    <p:sldId id="288" r:id="rId44"/>
    <p:sldId id="323" r:id="rId45"/>
    <p:sldId id="28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07" autoAdjust="0"/>
  </p:normalViewPr>
  <p:slideViewPr>
    <p:cSldViewPr>
      <p:cViewPr varScale="1">
        <p:scale>
          <a:sx n="105" d="100"/>
          <a:sy n="105" d="100"/>
        </p:scale>
        <p:origin x="-144" y="-96"/>
      </p:cViewPr>
      <p:guideLst>
        <p:guide orient="horz" pos="2160"/>
        <p:guide pos="2880"/>
      </p:guideLst>
    </p:cSldViewPr>
  </p:slideViewPr>
  <p:outlineViewPr>
    <p:cViewPr>
      <p:scale>
        <a:sx n="33" d="100"/>
        <a:sy n="33" d="100"/>
      </p:scale>
      <p:origin x="0" y="486"/>
    </p:cViewPr>
  </p:outlineViewPr>
  <p:notesTextViewPr>
    <p:cViewPr>
      <p:scale>
        <a:sx n="100" d="100"/>
        <a:sy n="100" d="100"/>
      </p:scale>
      <p:origin x="0" y="0"/>
    </p:cViewPr>
  </p:notesTextViewPr>
  <p:sorterViewPr>
    <p:cViewPr>
      <p:scale>
        <a:sx n="66" d="100"/>
        <a:sy n="66" d="100"/>
      </p:scale>
      <p:origin x="0" y="1440"/>
    </p:cViewPr>
  </p:sorterViewPr>
  <p:notesViewPr>
    <p:cSldViewPr>
      <p:cViewPr varScale="1">
        <p:scale>
          <a:sx n="86" d="100"/>
          <a:sy n="86" d="100"/>
        </p:scale>
        <p:origin x="-197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9656E-22FF-4726-A972-FAC635CDA647}" type="datetimeFigureOut">
              <a:rPr lang="el-GR" smtClean="0"/>
              <a:pPr/>
              <a:t>7/11/2016</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BFE632-E6BC-45A5-81D9-6FB5BDC87733}"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7DABF-4026-4E0D-AD5F-14FD609F8B76}" type="datetimeFigureOut">
              <a:rPr lang="el-GR" smtClean="0"/>
              <a:pPr/>
              <a:t>7/11/2016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582C1-3C65-480B-8BC2-822B1F862BC4}" type="slidenum">
              <a:rPr lang="el-GR" smtClean="0"/>
              <a:pPr/>
              <a:t>‹#›</a:t>
            </a:fld>
            <a:endParaRPr lang="el-GR"/>
          </a:p>
        </p:txBody>
      </p:sp>
    </p:spTree>
    <p:extLst>
      <p:ext uri="{BB962C8B-B14F-4D97-AF65-F5344CB8AC3E}">
        <p14:creationId xmlns:p14="http://schemas.microsoft.com/office/powerpoint/2010/main" xmlns="" val="48197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CAA88C30-73E0-4615-8FE4-461646FCF738}" type="slidenum">
              <a:rPr lang="el-GR" smtClean="0">
                <a:latin typeface="Arial" pitchFamily="34" charset="0"/>
              </a:rPr>
              <a:pPr/>
              <a:t>7</a:t>
            </a:fld>
            <a:endParaRPr lang="el-GR" smtClean="0">
              <a:latin typeface="Arial" pitchFamily="34"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7FB70056-8131-4C43-90EB-DF81B2A8B10E}" type="slidenum">
              <a:rPr lang="el-GR" smtClean="0">
                <a:latin typeface="Arial" pitchFamily="34" charset="0"/>
              </a:rPr>
              <a:pPr/>
              <a:t>12</a:t>
            </a:fld>
            <a:endParaRPr lang="el-GR" smtClean="0">
              <a:latin typeface="Arial" pitchFamily="34"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272675D5-FFB8-458C-B024-DDA7305B98FC}" type="slidenum">
              <a:rPr lang="el-GR" smtClean="0">
                <a:latin typeface="Arial" pitchFamily="34" charset="0"/>
              </a:rPr>
              <a:pPr/>
              <a:t>13</a:t>
            </a:fld>
            <a:endParaRPr lang="el-GR" smtClean="0">
              <a:latin typeface="Arial" pitchFamily="34"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0FFE9FA1-38F3-4B64-9D3D-FC3A509F36F6}" type="slidenum">
              <a:rPr lang="el-GR" smtClean="0">
                <a:latin typeface="Arial" pitchFamily="34" charset="0"/>
              </a:rPr>
              <a:pPr/>
              <a:t>15</a:t>
            </a:fld>
            <a:endParaRPr lang="el-GR" smtClean="0">
              <a:latin typeface="Arial" pitchFamily="34"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500034" y="6215082"/>
            <a:ext cx="2133600" cy="365125"/>
          </a:xfrm>
        </p:spPr>
        <p:txBody>
          <a:bodyPr/>
          <a:lstStyle/>
          <a:p>
            <a:r>
              <a:rPr lang="el-GR" smtClean="0"/>
              <a:t>Γεώργιος Χ.Σάμπαλης</a:t>
            </a:r>
            <a:endParaRPr lang="en-US"/>
          </a:p>
        </p:txBody>
      </p:sp>
      <p:sp>
        <p:nvSpPr>
          <p:cNvPr id="19" name="Footer Placeholder 18"/>
          <p:cNvSpPr>
            <a:spLocks noGrp="1"/>
          </p:cNvSpPr>
          <p:nvPr>
            <p:ph type="ftr" sz="quarter" idx="11"/>
          </p:nvPr>
        </p:nvSpPr>
        <p:spPr>
          <a:xfrm>
            <a:off x="2667000" y="6072206"/>
            <a:ext cx="5119710" cy="649269"/>
          </a:xfrm>
        </p:spPr>
        <p:txBody>
          <a:bodyPr/>
          <a:lstStyle/>
          <a:p>
            <a:r>
              <a:rPr lang="el-GR" smtClean="0"/>
              <a:t>30 Πανελλήνιο Συνέδριου Χειρουργικής και Διεθνές Χειρουργικό Φόρουμ </a:t>
            </a:r>
            <a:endParaRPr lang="el-GR"/>
          </a:p>
        </p:txBody>
      </p:sp>
      <p:sp>
        <p:nvSpPr>
          <p:cNvPr id="27" name="Slide Number Placeholder 2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l-GR"/>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l-GR"/>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l-GR"/>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l-GR" smtClean="0"/>
              <a:t>Γεώργιος Χ.Σάμπαλης</a:t>
            </a:r>
            <a:endParaRPr lang="en-US"/>
          </a:p>
        </p:txBody>
      </p:sp>
      <p:sp>
        <p:nvSpPr>
          <p:cNvPr id="8" name="Footer Placeholder 7"/>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l-GR"/>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l-GR" smtClean="0"/>
              <a:t>Γεώργιος Χ.Σάμπαλης</a:t>
            </a:r>
            <a:endParaRPr lang="en-US"/>
          </a:p>
        </p:txBody>
      </p:sp>
      <p:sp>
        <p:nvSpPr>
          <p:cNvPr id="4" name="Footer Placeholder 3"/>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l-G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smtClean="0"/>
              <a:t>Γεώργιος Χ.Σάμπαλης</a:t>
            </a:r>
            <a:endParaRPr lang="en-US"/>
          </a:p>
        </p:txBody>
      </p:sp>
      <p:sp>
        <p:nvSpPr>
          <p:cNvPr id="3" name="Footer Placeholder 2"/>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l-GR"/>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l-GR"/>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9648F39E-9C37-485F-AC97-16BB4BDF9F49}"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l-GR" smtClean="0"/>
              <a:t>Γεώργιος Χ.Σάμπαλης</a:t>
            </a:r>
            <a:endParaRPr lang="en-US"/>
          </a:p>
        </p:txBody>
      </p:sp>
      <p:sp>
        <p:nvSpPr>
          <p:cNvPr id="22" name="Footer Placeholder 21"/>
          <p:cNvSpPr>
            <a:spLocks noGrp="1"/>
          </p:cNvSpPr>
          <p:nvPr>
            <p:ph type="ftr" sz="quarter" idx="3"/>
          </p:nvPr>
        </p:nvSpPr>
        <p:spPr>
          <a:xfrm>
            <a:off x="2667000" y="6356350"/>
            <a:ext cx="5119710" cy="365125"/>
          </a:xfrm>
          <a:prstGeom prst="rect">
            <a:avLst/>
          </a:prstGeom>
        </p:spPr>
        <p:txBody>
          <a:bodyPr vert="horz" lIns="0" tIns="0" rIns="0" bIns="0" anchor="b"/>
          <a:lstStyle>
            <a:lvl1pPr algn="l" eaLnBrk="1" latinLnBrk="0" hangingPunct="1">
              <a:defRPr lang="el-GR" sz="1050" b="1" smtClean="0"/>
            </a:lvl1pPr>
          </a:lstStyle>
          <a:p>
            <a:r>
              <a:rPr lang="el-GR" smtClean="0"/>
              <a:t>30 Πανελλήνιο Συνέδριου Χειρουργικής και Διεθνές Χειρουργικό Φόρουμ </a:t>
            </a:r>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48F39E-9C37-485F-AC97-16BB4BDF9F49}" type="slidenum">
              <a:rPr kumimoji="0" lang="en-US" smtClean="0"/>
              <a:pPr/>
              <a:t>‹#›</a:t>
            </a:fld>
            <a:endParaRPr kumimoji="0"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ideo" Target="file:///C:\Users\George\Documents\Dropbox\Synedrio\TEP_male_wide.wm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smtClean="0"/>
              <a:t>Λαπαροσκοπική TEP Aποκατάσταση:</a:t>
            </a:r>
            <a:br>
              <a:rPr lang="el-GR" smtClean="0"/>
            </a:br>
            <a:r>
              <a:rPr lang="el-GR" sz="3600" smtClean="0"/>
              <a:t>Γιατί την προτιμώ και πώς την κάνω.</a:t>
            </a:r>
            <a:endParaRPr lang="el-GR" sz="3600"/>
          </a:p>
        </p:txBody>
      </p:sp>
      <p:sp>
        <p:nvSpPr>
          <p:cNvPr id="3" name="Subtitle 2"/>
          <p:cNvSpPr>
            <a:spLocks noGrp="1"/>
          </p:cNvSpPr>
          <p:nvPr>
            <p:ph type="subTitle" idx="1"/>
          </p:nvPr>
        </p:nvSpPr>
        <p:spPr/>
        <p:txBody>
          <a:bodyPr>
            <a:normAutofit/>
          </a:bodyPr>
          <a:lstStyle/>
          <a:p>
            <a:r>
              <a:rPr lang="el-GR" smtClean="0"/>
              <a:t>Γεώργιος Χ.Σάμπαλης</a:t>
            </a:r>
          </a:p>
          <a:p>
            <a:r>
              <a:rPr lang="el-GR" sz="2000" smtClean="0"/>
              <a:t>Γενικός Χειρουργός</a:t>
            </a:r>
          </a:p>
          <a:p>
            <a:r>
              <a:rPr lang="el-GR" sz="2000" smtClean="0"/>
              <a:t>Διευθυντής Η΄</a:t>
            </a:r>
            <a:r>
              <a:rPr lang="en-US" sz="2000" smtClean="0"/>
              <a:t> </a:t>
            </a:r>
            <a:r>
              <a:rPr lang="el-GR" sz="2000" smtClean="0"/>
              <a:t>Χειρουργικής Κλινικής</a:t>
            </a:r>
            <a:endParaRPr lang="en-US" sz="2000" smtClean="0"/>
          </a:p>
          <a:p>
            <a:r>
              <a:rPr lang="en-US" sz="2000" smtClean="0"/>
              <a:t>E</a:t>
            </a:r>
            <a:r>
              <a:rPr lang="el-GR" sz="2000" smtClean="0"/>
              <a:t>υρωκλινική Αθηνών</a:t>
            </a:r>
          </a:p>
          <a:p>
            <a:endParaRPr lang="el-GR"/>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smtClean="0"/>
              <a:t>Διεγχειρητικές επιπλοκές-</a:t>
            </a:r>
            <a:r>
              <a:rPr lang="el-GR" smtClean="0"/>
              <a:t> </a:t>
            </a:r>
            <a:r>
              <a:rPr lang="en-US" smtClean="0"/>
              <a:t>νεύρα</a:t>
            </a:r>
          </a:p>
        </p:txBody>
      </p:sp>
      <p:sp>
        <p:nvSpPr>
          <p:cNvPr id="254979" name="Rectangle 3"/>
          <p:cNvSpPr>
            <a:spLocks noGrp="1" noChangeArrowheads="1"/>
          </p:cNvSpPr>
          <p:nvPr>
            <p:ph sz="quarter" idx="2"/>
          </p:nvPr>
        </p:nvSpPr>
        <p:spPr/>
        <p:txBody>
          <a:bodyPr>
            <a:normAutofit fontScale="70000" lnSpcReduction="20000"/>
          </a:bodyPr>
          <a:lstStyle/>
          <a:p>
            <a:r>
              <a:rPr lang="en-US" smtClean="0"/>
              <a:t>Λαγονοβουβωνικό νεύρο.</a:t>
            </a:r>
          </a:p>
          <a:p>
            <a:pPr lvl="1"/>
            <a:r>
              <a:rPr lang="el-GR" smtClean="0"/>
              <a:t>Καυστικό άλγος στο κατώτερο κοιλιακό τοίχωμα.</a:t>
            </a:r>
          </a:p>
          <a:p>
            <a:pPr lvl="1"/>
            <a:r>
              <a:rPr lang="el-GR" smtClean="0"/>
              <a:t>Ακτινοβολεί στον έσω μηρό, όσχεο.</a:t>
            </a:r>
            <a:endParaRPr lang="en-US" smtClean="0"/>
          </a:p>
          <a:p>
            <a:r>
              <a:rPr lang="en-US" smtClean="0"/>
              <a:t>Μηριαίος κλάδος του γοναδομηριαίου νεύρου.</a:t>
            </a:r>
          </a:p>
          <a:p>
            <a:pPr lvl="1"/>
            <a:r>
              <a:rPr lang="en-US" smtClean="0"/>
              <a:t>Πόνος στο δέρμα των έξω γεννητικών οργάνων και άνω έσω μηρό.</a:t>
            </a:r>
          </a:p>
          <a:p>
            <a:pPr lvl="1"/>
            <a:r>
              <a:rPr lang="en-US" smtClean="0"/>
              <a:t>Σκληρότητα κατά μήκος του βουβωνικού </a:t>
            </a:r>
            <a:r>
              <a:rPr lang="el-GR" smtClean="0"/>
              <a:t>σωλήνα</a:t>
            </a:r>
            <a:r>
              <a:rPr lang="en-US" smtClean="0"/>
              <a:t>.</a:t>
            </a:r>
          </a:p>
          <a:p>
            <a:pPr lvl="1"/>
            <a:r>
              <a:rPr lang="en-US" smtClean="0"/>
              <a:t>Επιδεινούται με το περπάτημα.</a:t>
            </a:r>
          </a:p>
          <a:p>
            <a:r>
              <a:rPr lang="en-US" smtClean="0"/>
              <a:t>Το πλάγιο υποδερμάτιο νεύρο του μηρού.</a:t>
            </a:r>
          </a:p>
          <a:p>
            <a:pPr lvl="1"/>
            <a:r>
              <a:rPr lang="en-US" smtClean="0"/>
              <a:t>Πόνος κατά τον άνω και οπίσθιο μηρό.</a:t>
            </a:r>
          </a:p>
          <a:p>
            <a:r>
              <a:rPr lang="en-US" smtClean="0"/>
              <a:t>Μηριαίο νεύρο</a:t>
            </a:r>
          </a:p>
          <a:p>
            <a:pPr lvl="1"/>
            <a:r>
              <a:rPr lang="en-US" smtClean="0"/>
              <a:t>Πόνος ακτινοβολών από τον ανώτερο μηρό στο πέλμα.</a:t>
            </a:r>
          </a:p>
        </p:txBody>
      </p:sp>
      <p:pic>
        <p:nvPicPr>
          <p:cNvPr id="6" name="Picture 5" descr="hernia_nerves.jpg"/>
          <p:cNvPicPr>
            <a:picLocks noChangeAspect="1"/>
          </p:cNvPicPr>
          <p:nvPr/>
        </p:nvPicPr>
        <p:blipFill>
          <a:blip r:embed="rId3"/>
          <a:stretch>
            <a:fillRect/>
          </a:stretch>
        </p:blipFill>
        <p:spPr>
          <a:xfrm>
            <a:off x="4786314" y="2428868"/>
            <a:ext cx="3906469" cy="2428892"/>
          </a:xfrm>
          <a:prstGeom prst="rect">
            <a:avLst/>
          </a:prstGeom>
        </p:spPr>
      </p:pic>
      <p:sp>
        <p:nvSpPr>
          <p:cNvPr id="5" name="Date Placeholder 4"/>
          <p:cNvSpPr>
            <a:spLocks noGrp="1"/>
          </p:cNvSpPr>
          <p:nvPr>
            <p:ph type="dt" sz="half" idx="10"/>
          </p:nvPr>
        </p:nvSpPr>
        <p:spPr/>
        <p:txBody>
          <a:bodyPr/>
          <a:lstStyle/>
          <a:p>
            <a:r>
              <a:rPr lang="el-GR" smtClean="0"/>
              <a:t>Γεώργιος Χ.Σάμπαλης</a:t>
            </a:r>
            <a:endParaRPr lang="en-US"/>
          </a:p>
        </p:txBody>
      </p:sp>
      <p:sp>
        <p:nvSpPr>
          <p:cNvPr id="7" name="Footer Placeholder 6"/>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Effect transition="in" filter="blinds(vertical)">
                                      <p:cBhvr>
                                        <p:cTn id="7" dur="500"/>
                                        <p:tgtEl>
                                          <p:spTgt spid="254979">
                                            <p:txEl>
                                              <p:pRg st="0" end="0"/>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254979">
                                            <p:txEl>
                                              <p:pRg st="1" end="1"/>
                                            </p:txEl>
                                          </p:spTgt>
                                        </p:tgtEl>
                                        <p:attrNameLst>
                                          <p:attrName>style.visibility</p:attrName>
                                        </p:attrNameLst>
                                      </p:cBhvr>
                                      <p:to>
                                        <p:strVal val="visible"/>
                                      </p:to>
                                    </p:set>
                                    <p:animEffect transition="in" filter="blinds(vertical)">
                                      <p:cBhvr>
                                        <p:cTn id="10" dur="500"/>
                                        <p:tgtEl>
                                          <p:spTgt spid="254979">
                                            <p:txEl>
                                              <p:pRg st="1" end="1"/>
                                            </p:txEl>
                                          </p:spTgt>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254979">
                                            <p:txEl>
                                              <p:pRg st="2" end="2"/>
                                            </p:txEl>
                                          </p:spTgt>
                                        </p:tgtEl>
                                        <p:attrNameLst>
                                          <p:attrName>style.visibility</p:attrName>
                                        </p:attrNameLst>
                                      </p:cBhvr>
                                      <p:to>
                                        <p:strVal val="visible"/>
                                      </p:to>
                                    </p:set>
                                    <p:animEffect transition="in" filter="blinds(vertical)">
                                      <p:cBhvr>
                                        <p:cTn id="13" dur="500"/>
                                        <p:tgtEl>
                                          <p:spTgt spid="254979">
                                            <p:txEl>
                                              <p:pRg st="2" end="2"/>
                                            </p:txEl>
                                          </p:spTgt>
                                        </p:tgtEl>
                                      </p:cBhvr>
                                    </p:animEffect>
                                  </p:childTnLst>
                                </p:cTn>
                              </p:par>
                            </p:childTnLst>
                          </p:cTn>
                        </p:par>
                        <p:par>
                          <p:cTn id="14" fill="hold" nodeType="afterGroup">
                            <p:stCondLst>
                              <p:cond delay="500"/>
                            </p:stCondLst>
                            <p:childTnLst>
                              <p:par>
                                <p:cTn id="15" presetID="3" presetClass="entr" presetSubtype="5" fill="hold" grpId="0" nodeType="afterEffect">
                                  <p:stCondLst>
                                    <p:cond delay="0"/>
                                  </p:stCondLst>
                                  <p:childTnLst>
                                    <p:set>
                                      <p:cBhvr>
                                        <p:cTn id="16" dur="1" fill="hold">
                                          <p:stCondLst>
                                            <p:cond delay="0"/>
                                          </p:stCondLst>
                                        </p:cTn>
                                        <p:tgtEl>
                                          <p:spTgt spid="254979">
                                            <p:txEl>
                                              <p:pRg st="3" end="3"/>
                                            </p:txEl>
                                          </p:spTgt>
                                        </p:tgtEl>
                                        <p:attrNameLst>
                                          <p:attrName>style.visibility</p:attrName>
                                        </p:attrNameLst>
                                      </p:cBhvr>
                                      <p:to>
                                        <p:strVal val="visible"/>
                                      </p:to>
                                    </p:set>
                                    <p:animEffect transition="in" filter="blinds(vertical)">
                                      <p:cBhvr>
                                        <p:cTn id="17" dur="500"/>
                                        <p:tgtEl>
                                          <p:spTgt spid="254979">
                                            <p:txEl>
                                              <p:pRg st="3" end="3"/>
                                            </p:txEl>
                                          </p:spTgt>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254979">
                                            <p:txEl>
                                              <p:pRg st="4" end="4"/>
                                            </p:txEl>
                                          </p:spTgt>
                                        </p:tgtEl>
                                        <p:attrNameLst>
                                          <p:attrName>style.visibility</p:attrName>
                                        </p:attrNameLst>
                                      </p:cBhvr>
                                      <p:to>
                                        <p:strVal val="visible"/>
                                      </p:to>
                                    </p:set>
                                    <p:animEffect transition="in" filter="blinds(vertical)">
                                      <p:cBhvr>
                                        <p:cTn id="20" dur="500"/>
                                        <p:tgtEl>
                                          <p:spTgt spid="254979">
                                            <p:txEl>
                                              <p:pRg st="4" end="4"/>
                                            </p:txEl>
                                          </p:spTgt>
                                        </p:tgtEl>
                                      </p:cBhvr>
                                    </p:animEffect>
                                  </p:childTnLst>
                                </p:cTn>
                              </p:par>
                              <p:par>
                                <p:cTn id="21" presetID="3" presetClass="entr" presetSubtype="5" fill="hold" grpId="0" nodeType="withEffect">
                                  <p:stCondLst>
                                    <p:cond delay="0"/>
                                  </p:stCondLst>
                                  <p:childTnLst>
                                    <p:set>
                                      <p:cBhvr>
                                        <p:cTn id="22" dur="1" fill="hold">
                                          <p:stCondLst>
                                            <p:cond delay="0"/>
                                          </p:stCondLst>
                                        </p:cTn>
                                        <p:tgtEl>
                                          <p:spTgt spid="254979">
                                            <p:txEl>
                                              <p:pRg st="5" end="5"/>
                                            </p:txEl>
                                          </p:spTgt>
                                        </p:tgtEl>
                                        <p:attrNameLst>
                                          <p:attrName>style.visibility</p:attrName>
                                        </p:attrNameLst>
                                      </p:cBhvr>
                                      <p:to>
                                        <p:strVal val="visible"/>
                                      </p:to>
                                    </p:set>
                                    <p:animEffect transition="in" filter="blinds(vertical)">
                                      <p:cBhvr>
                                        <p:cTn id="23" dur="500"/>
                                        <p:tgtEl>
                                          <p:spTgt spid="254979">
                                            <p:txEl>
                                              <p:pRg st="5" end="5"/>
                                            </p:txEl>
                                          </p:spTgt>
                                        </p:tgtEl>
                                      </p:cBhvr>
                                    </p:animEffect>
                                  </p:childTnLst>
                                </p:cTn>
                              </p:par>
                              <p:par>
                                <p:cTn id="24" presetID="3" presetClass="entr" presetSubtype="5" fill="hold" grpId="0" nodeType="withEffect">
                                  <p:stCondLst>
                                    <p:cond delay="0"/>
                                  </p:stCondLst>
                                  <p:childTnLst>
                                    <p:set>
                                      <p:cBhvr>
                                        <p:cTn id="25" dur="1" fill="hold">
                                          <p:stCondLst>
                                            <p:cond delay="0"/>
                                          </p:stCondLst>
                                        </p:cTn>
                                        <p:tgtEl>
                                          <p:spTgt spid="254979">
                                            <p:txEl>
                                              <p:pRg st="6" end="6"/>
                                            </p:txEl>
                                          </p:spTgt>
                                        </p:tgtEl>
                                        <p:attrNameLst>
                                          <p:attrName>style.visibility</p:attrName>
                                        </p:attrNameLst>
                                      </p:cBhvr>
                                      <p:to>
                                        <p:strVal val="visible"/>
                                      </p:to>
                                    </p:set>
                                    <p:animEffect transition="in" filter="blinds(vertical)">
                                      <p:cBhvr>
                                        <p:cTn id="26" dur="500"/>
                                        <p:tgtEl>
                                          <p:spTgt spid="254979">
                                            <p:txEl>
                                              <p:pRg st="6" end="6"/>
                                            </p:txEl>
                                          </p:spTgt>
                                        </p:tgtEl>
                                      </p:cBhvr>
                                    </p:animEffect>
                                  </p:childTnLst>
                                </p:cTn>
                              </p:par>
                            </p:childTnLst>
                          </p:cTn>
                        </p:par>
                        <p:par>
                          <p:cTn id="27" fill="hold" nodeType="afterGroup">
                            <p:stCondLst>
                              <p:cond delay="1000"/>
                            </p:stCondLst>
                            <p:childTnLst>
                              <p:par>
                                <p:cTn id="28" presetID="3" presetClass="entr" presetSubtype="5" fill="hold" grpId="0" nodeType="afterEffect">
                                  <p:stCondLst>
                                    <p:cond delay="0"/>
                                  </p:stCondLst>
                                  <p:childTnLst>
                                    <p:set>
                                      <p:cBhvr>
                                        <p:cTn id="29" dur="1" fill="hold">
                                          <p:stCondLst>
                                            <p:cond delay="0"/>
                                          </p:stCondLst>
                                        </p:cTn>
                                        <p:tgtEl>
                                          <p:spTgt spid="254979">
                                            <p:txEl>
                                              <p:pRg st="7" end="7"/>
                                            </p:txEl>
                                          </p:spTgt>
                                        </p:tgtEl>
                                        <p:attrNameLst>
                                          <p:attrName>style.visibility</p:attrName>
                                        </p:attrNameLst>
                                      </p:cBhvr>
                                      <p:to>
                                        <p:strVal val="visible"/>
                                      </p:to>
                                    </p:set>
                                    <p:animEffect transition="in" filter="blinds(vertical)">
                                      <p:cBhvr>
                                        <p:cTn id="30" dur="500"/>
                                        <p:tgtEl>
                                          <p:spTgt spid="254979">
                                            <p:txEl>
                                              <p:pRg st="7" end="7"/>
                                            </p:txEl>
                                          </p:spTgt>
                                        </p:tgtEl>
                                      </p:cBhvr>
                                    </p:animEffect>
                                  </p:childTnLst>
                                </p:cTn>
                              </p:par>
                              <p:par>
                                <p:cTn id="31" presetID="3" presetClass="entr" presetSubtype="5" fill="hold" grpId="0" nodeType="withEffect">
                                  <p:stCondLst>
                                    <p:cond delay="0"/>
                                  </p:stCondLst>
                                  <p:childTnLst>
                                    <p:set>
                                      <p:cBhvr>
                                        <p:cTn id="32" dur="1" fill="hold">
                                          <p:stCondLst>
                                            <p:cond delay="0"/>
                                          </p:stCondLst>
                                        </p:cTn>
                                        <p:tgtEl>
                                          <p:spTgt spid="254979">
                                            <p:txEl>
                                              <p:pRg st="8" end="8"/>
                                            </p:txEl>
                                          </p:spTgt>
                                        </p:tgtEl>
                                        <p:attrNameLst>
                                          <p:attrName>style.visibility</p:attrName>
                                        </p:attrNameLst>
                                      </p:cBhvr>
                                      <p:to>
                                        <p:strVal val="visible"/>
                                      </p:to>
                                    </p:set>
                                    <p:animEffect transition="in" filter="blinds(vertical)">
                                      <p:cBhvr>
                                        <p:cTn id="33" dur="500"/>
                                        <p:tgtEl>
                                          <p:spTgt spid="254979">
                                            <p:txEl>
                                              <p:pRg st="8" end="8"/>
                                            </p:txEl>
                                          </p:spTgt>
                                        </p:tgtEl>
                                      </p:cBhvr>
                                    </p:animEffect>
                                  </p:childTnLst>
                                </p:cTn>
                              </p:par>
                            </p:childTnLst>
                          </p:cTn>
                        </p:par>
                        <p:par>
                          <p:cTn id="34" fill="hold" nodeType="afterGroup">
                            <p:stCondLst>
                              <p:cond delay="1500"/>
                            </p:stCondLst>
                            <p:childTnLst>
                              <p:par>
                                <p:cTn id="35" presetID="3" presetClass="entr" presetSubtype="5" fill="hold" grpId="0" nodeType="afterEffect">
                                  <p:stCondLst>
                                    <p:cond delay="0"/>
                                  </p:stCondLst>
                                  <p:childTnLst>
                                    <p:set>
                                      <p:cBhvr>
                                        <p:cTn id="36" dur="1" fill="hold">
                                          <p:stCondLst>
                                            <p:cond delay="0"/>
                                          </p:stCondLst>
                                        </p:cTn>
                                        <p:tgtEl>
                                          <p:spTgt spid="254979">
                                            <p:txEl>
                                              <p:pRg st="9" end="9"/>
                                            </p:txEl>
                                          </p:spTgt>
                                        </p:tgtEl>
                                        <p:attrNameLst>
                                          <p:attrName>style.visibility</p:attrName>
                                        </p:attrNameLst>
                                      </p:cBhvr>
                                      <p:to>
                                        <p:strVal val="visible"/>
                                      </p:to>
                                    </p:set>
                                    <p:animEffect transition="in" filter="blinds(vertical)">
                                      <p:cBhvr>
                                        <p:cTn id="37" dur="500"/>
                                        <p:tgtEl>
                                          <p:spTgt spid="254979">
                                            <p:txEl>
                                              <p:pRg st="9" end="9"/>
                                            </p:txEl>
                                          </p:spTgt>
                                        </p:tgtEl>
                                      </p:cBhvr>
                                    </p:animEffect>
                                  </p:childTnLst>
                                </p:cTn>
                              </p:par>
                              <p:par>
                                <p:cTn id="38" presetID="3" presetClass="entr" presetSubtype="5" fill="hold" grpId="0" nodeType="withEffect">
                                  <p:stCondLst>
                                    <p:cond delay="0"/>
                                  </p:stCondLst>
                                  <p:childTnLst>
                                    <p:set>
                                      <p:cBhvr>
                                        <p:cTn id="39" dur="1" fill="hold">
                                          <p:stCondLst>
                                            <p:cond delay="0"/>
                                          </p:stCondLst>
                                        </p:cTn>
                                        <p:tgtEl>
                                          <p:spTgt spid="254979">
                                            <p:txEl>
                                              <p:pRg st="10" end="10"/>
                                            </p:txEl>
                                          </p:spTgt>
                                        </p:tgtEl>
                                        <p:attrNameLst>
                                          <p:attrName>style.visibility</p:attrName>
                                        </p:attrNameLst>
                                      </p:cBhvr>
                                      <p:to>
                                        <p:strVal val="visible"/>
                                      </p:to>
                                    </p:set>
                                    <p:animEffect transition="in" filter="blinds(vertical)">
                                      <p:cBhvr>
                                        <p:cTn id="40" dur="500"/>
                                        <p:tgtEl>
                                          <p:spTgt spid="2549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l-GR" smtClean="0"/>
              <a:t>Μετεγχειρητικές επιπλοκές</a:t>
            </a:r>
            <a:endParaRPr lang="en-US" smtClean="0"/>
          </a:p>
        </p:txBody>
      </p:sp>
      <p:sp>
        <p:nvSpPr>
          <p:cNvPr id="254979" name="Rectangle 3"/>
          <p:cNvSpPr>
            <a:spLocks noGrp="1" noChangeArrowheads="1"/>
          </p:cNvSpPr>
          <p:nvPr>
            <p:ph idx="1"/>
          </p:nvPr>
        </p:nvSpPr>
        <p:spPr/>
        <p:txBody>
          <a:bodyPr/>
          <a:lstStyle/>
          <a:p>
            <a:r>
              <a:rPr lang="el-GR" smtClean="0"/>
              <a:t>Αιμάτωμα – </a:t>
            </a:r>
            <a:r>
              <a:rPr lang="en-US" smtClean="0"/>
              <a:t>seroma</a:t>
            </a:r>
          </a:p>
          <a:p>
            <a:r>
              <a:rPr lang="el-GR" smtClean="0"/>
              <a:t>Επίσχεση ούρων</a:t>
            </a:r>
          </a:p>
          <a:p>
            <a:r>
              <a:rPr lang="el-GR" smtClean="0"/>
              <a:t>Αμεση ή απώτερη νευραλγία.</a:t>
            </a:r>
            <a:endParaRPr lang="en-US" smtClean="0"/>
          </a:p>
          <a:p>
            <a:r>
              <a:rPr lang="el-GR" smtClean="0"/>
              <a:t>Απόφραξη λεπτού εντέρου (συμφύσεις με πλέγμα)</a:t>
            </a:r>
          </a:p>
          <a:p>
            <a:r>
              <a:rPr lang="en-US" smtClean="0"/>
              <a:t>Trocar hernia.</a:t>
            </a:r>
            <a:endParaRPr lang="el-GR" smtClean="0"/>
          </a:p>
          <a:p>
            <a:r>
              <a:rPr lang="el-GR" smtClean="0"/>
              <a:t>Λοίμωξη.</a:t>
            </a:r>
            <a:endParaRPr lang="en-US" smtClean="0"/>
          </a:p>
          <a:p>
            <a:endParaRPr lang="en-US" smtClean="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Effect transition="in" filter="blinds(vertical)">
                                      <p:cBhvr>
                                        <p:cTn id="7" dur="500"/>
                                        <p:tgtEl>
                                          <p:spTgt spid="254979">
                                            <p:txEl>
                                              <p:pRg st="0" end="0"/>
                                            </p:txEl>
                                          </p:spTgt>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animEffect transition="in" filter="blinds(vertical)">
                                      <p:cBhvr>
                                        <p:cTn id="11" dur="500"/>
                                        <p:tgtEl>
                                          <p:spTgt spid="254979">
                                            <p:txEl>
                                              <p:pRg st="1" end="1"/>
                                            </p:txEl>
                                          </p:spTgt>
                                        </p:tgtEl>
                                      </p:cBhvr>
                                    </p:animEffect>
                                  </p:childTnLst>
                                </p:cTn>
                              </p:par>
                            </p:childTnLst>
                          </p:cTn>
                        </p:par>
                        <p:par>
                          <p:cTn id="12" fill="hold">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animEffect transition="in" filter="blinds(vertical)">
                                      <p:cBhvr>
                                        <p:cTn id="15" dur="500"/>
                                        <p:tgtEl>
                                          <p:spTgt spid="254979">
                                            <p:txEl>
                                              <p:pRg st="2" end="2"/>
                                            </p:txEl>
                                          </p:spTgt>
                                        </p:tgtEl>
                                      </p:cBhvr>
                                    </p:animEffect>
                                  </p:childTnLst>
                                </p:cTn>
                              </p:par>
                            </p:childTnLst>
                          </p:cTn>
                        </p:par>
                        <p:par>
                          <p:cTn id="16" fill="hold">
                            <p:stCondLst>
                              <p:cond delay="1500"/>
                            </p:stCondLst>
                            <p:childTnLst>
                              <p:par>
                                <p:cTn id="17" presetID="3" presetClass="entr" presetSubtype="5" fill="hold" grpId="0" nodeType="afterEffect">
                                  <p:stCondLst>
                                    <p:cond delay="0"/>
                                  </p:stCondLst>
                                  <p:childTnLst>
                                    <p:set>
                                      <p:cBhvr>
                                        <p:cTn id="18" dur="1" fill="hold">
                                          <p:stCondLst>
                                            <p:cond delay="0"/>
                                          </p:stCondLst>
                                        </p:cTn>
                                        <p:tgtEl>
                                          <p:spTgt spid="254979">
                                            <p:txEl>
                                              <p:pRg st="3" end="3"/>
                                            </p:txEl>
                                          </p:spTgt>
                                        </p:tgtEl>
                                        <p:attrNameLst>
                                          <p:attrName>style.visibility</p:attrName>
                                        </p:attrNameLst>
                                      </p:cBhvr>
                                      <p:to>
                                        <p:strVal val="visible"/>
                                      </p:to>
                                    </p:set>
                                    <p:animEffect transition="in" filter="blinds(vertical)">
                                      <p:cBhvr>
                                        <p:cTn id="19" dur="500"/>
                                        <p:tgtEl>
                                          <p:spTgt spid="254979">
                                            <p:txEl>
                                              <p:pRg st="3" end="3"/>
                                            </p:txEl>
                                          </p:spTgt>
                                        </p:tgtEl>
                                      </p:cBhvr>
                                    </p:animEffect>
                                  </p:childTnLst>
                                </p:cTn>
                              </p:par>
                            </p:childTnLst>
                          </p:cTn>
                        </p:par>
                        <p:par>
                          <p:cTn id="20" fill="hold">
                            <p:stCondLst>
                              <p:cond delay="2000"/>
                            </p:stCondLst>
                            <p:childTnLst>
                              <p:par>
                                <p:cTn id="21" presetID="3" presetClass="entr" presetSubtype="5" fill="hold" grpId="0" nodeType="afterEffect">
                                  <p:stCondLst>
                                    <p:cond delay="0"/>
                                  </p:stCondLst>
                                  <p:childTnLst>
                                    <p:set>
                                      <p:cBhvr>
                                        <p:cTn id="22" dur="1" fill="hold">
                                          <p:stCondLst>
                                            <p:cond delay="0"/>
                                          </p:stCondLst>
                                        </p:cTn>
                                        <p:tgtEl>
                                          <p:spTgt spid="254979">
                                            <p:txEl>
                                              <p:pRg st="4" end="4"/>
                                            </p:txEl>
                                          </p:spTgt>
                                        </p:tgtEl>
                                        <p:attrNameLst>
                                          <p:attrName>style.visibility</p:attrName>
                                        </p:attrNameLst>
                                      </p:cBhvr>
                                      <p:to>
                                        <p:strVal val="visible"/>
                                      </p:to>
                                    </p:set>
                                    <p:animEffect transition="in" filter="blinds(vertical)">
                                      <p:cBhvr>
                                        <p:cTn id="23" dur="500"/>
                                        <p:tgtEl>
                                          <p:spTgt spid="254979">
                                            <p:txEl>
                                              <p:pRg st="4" end="4"/>
                                            </p:txEl>
                                          </p:spTgt>
                                        </p:tgtEl>
                                      </p:cBhvr>
                                    </p:animEffect>
                                  </p:childTnLst>
                                </p:cTn>
                              </p:par>
                            </p:childTnLst>
                          </p:cTn>
                        </p:par>
                        <p:par>
                          <p:cTn id="24" fill="hold">
                            <p:stCondLst>
                              <p:cond delay="2500"/>
                            </p:stCondLst>
                            <p:childTnLst>
                              <p:par>
                                <p:cTn id="25" presetID="3" presetClass="entr" presetSubtype="5" fill="hold" grpId="0" nodeType="afterEffect">
                                  <p:stCondLst>
                                    <p:cond delay="0"/>
                                  </p:stCondLst>
                                  <p:childTnLst>
                                    <p:set>
                                      <p:cBhvr>
                                        <p:cTn id="26" dur="1" fill="hold">
                                          <p:stCondLst>
                                            <p:cond delay="0"/>
                                          </p:stCondLst>
                                        </p:cTn>
                                        <p:tgtEl>
                                          <p:spTgt spid="254979">
                                            <p:txEl>
                                              <p:pRg st="5" end="5"/>
                                            </p:txEl>
                                          </p:spTgt>
                                        </p:tgtEl>
                                        <p:attrNameLst>
                                          <p:attrName>style.visibility</p:attrName>
                                        </p:attrNameLst>
                                      </p:cBhvr>
                                      <p:to>
                                        <p:strVal val="visible"/>
                                      </p:to>
                                    </p:set>
                                    <p:animEffect transition="in" filter="blinds(vertical)">
                                      <p:cBhvr>
                                        <p:cTn id="27" dur="500"/>
                                        <p:tgtEl>
                                          <p:spTgt spid="2549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mtClean="0"/>
              <a:t>ΠΛΕΟΝΕΚΤΗΜΑΤΑ ΤΗΣ ΛΑΠΑΡΟΣΚΟΠΙΚΗΣ ΠΡΟΣΕΓΓΙΣΗΣ</a:t>
            </a:r>
          </a:p>
        </p:txBody>
      </p:sp>
      <p:sp>
        <p:nvSpPr>
          <p:cNvPr id="16387" name="Rectangle 3"/>
          <p:cNvSpPr>
            <a:spLocks noGrp="1" noChangeArrowheads="1"/>
          </p:cNvSpPr>
          <p:nvPr>
            <p:ph idx="1"/>
          </p:nvPr>
        </p:nvSpPr>
        <p:spPr/>
        <p:txBody>
          <a:bodyPr>
            <a:normAutofit fontScale="92500" lnSpcReduction="20000"/>
          </a:bodyPr>
          <a:lstStyle/>
          <a:p>
            <a:r>
              <a:rPr lang="en-US" smtClean="0"/>
              <a:t>Μικρότερο χειρουργικό τραύμα</a:t>
            </a:r>
          </a:p>
          <a:p>
            <a:r>
              <a:rPr lang="en-US" smtClean="0"/>
              <a:t>Λιγότερο μετεγχειρητικό άλγος</a:t>
            </a:r>
          </a:p>
          <a:p>
            <a:r>
              <a:rPr lang="en-US" smtClean="0"/>
              <a:t>Μειωμένος χρόνος ανάρρωσης και ταχεία επάνοδος στην εργασία</a:t>
            </a:r>
          </a:p>
          <a:p>
            <a:r>
              <a:rPr lang="en-US" smtClean="0"/>
              <a:t>Λιγότερες επιπλοκές από τα επιπολής νεύρα της περιοχής</a:t>
            </a:r>
          </a:p>
          <a:p>
            <a:r>
              <a:rPr lang="en-US" smtClean="0"/>
              <a:t>Ελαττωμένο ποσοστό τραυματισμών των στοιχείων του όρχι</a:t>
            </a:r>
          </a:p>
          <a:p>
            <a:r>
              <a:rPr lang="en-US" smtClean="0"/>
              <a:t>Ευκολότερη αποκατάσταση υποτροπών βουβωνοκήλης (παρασκευή παρθένων ιστών)</a:t>
            </a:r>
          </a:p>
          <a:p>
            <a:r>
              <a:rPr lang="en-US" smtClean="0"/>
              <a:t>Δυνατότητα ταυτόχρονης διόρθωσης αμφοτερόπλευρων κηλών</a:t>
            </a:r>
          </a:p>
          <a:p>
            <a:r>
              <a:rPr lang="en-US" smtClean="0"/>
              <a:t>Δυνατότητα αναγνώρισης αδιάγνωστων κηλών</a:t>
            </a:r>
          </a:p>
          <a:p>
            <a:r>
              <a:rPr lang="en-US" smtClean="0"/>
              <a:t>Καλύτερο κοσμητικό αποτέλεσμα	 </a:t>
            </a:r>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mtClean="0"/>
              <a:t>MEIONEKTHMATA TH</a:t>
            </a:r>
            <a:r>
              <a:rPr lang="el-GR" smtClean="0"/>
              <a:t>Σ ΛΑΠΑΡΟΣΚΟΠΙΚΗΣ ΠΡΟΣΕΓΓΙΣΗΣ</a:t>
            </a:r>
            <a:endParaRPr lang="en-US" smtClean="0"/>
          </a:p>
        </p:txBody>
      </p:sp>
      <p:sp>
        <p:nvSpPr>
          <p:cNvPr id="36867" name="Rectangle 3"/>
          <p:cNvSpPr>
            <a:spLocks noGrp="1" noChangeArrowheads="1"/>
          </p:cNvSpPr>
          <p:nvPr>
            <p:ph idx="1"/>
          </p:nvPr>
        </p:nvSpPr>
        <p:spPr/>
        <p:txBody>
          <a:bodyPr>
            <a:normAutofit/>
          </a:bodyPr>
          <a:lstStyle/>
          <a:p>
            <a:r>
              <a:rPr lang="en-US" sz="2400" smtClean="0"/>
              <a:t>Μείζονες επιπλοκές από τη λαπαροσκόπηση (τραυματισμοί αγγείων και εντέρου) ειδικά στη </a:t>
            </a:r>
            <a:r>
              <a:rPr lang="el-GR" sz="2400" smtClean="0"/>
              <a:t>διαπεριτοναϊκή προσπέλαση (</a:t>
            </a:r>
            <a:r>
              <a:rPr lang="en-US" sz="2400" smtClean="0"/>
              <a:t>TAPP)</a:t>
            </a:r>
          </a:p>
          <a:p>
            <a:r>
              <a:rPr lang="en-US" sz="2400" smtClean="0"/>
              <a:t>Δυνητικά επιπλοκές από συμφύσεις αν τραυματιστεί το περιτόναιο και το πλέγμα εκτεθεί στα ενδοπεριτοναϊκά στοιχεία</a:t>
            </a:r>
          </a:p>
          <a:p>
            <a:r>
              <a:rPr lang="en-US" sz="2400" smtClean="0"/>
              <a:t>Δύσκολες τεχνικά επεμβάσεις (εκπαίδευση, καμπύλη εκμάθησης)</a:t>
            </a:r>
          </a:p>
          <a:p>
            <a:r>
              <a:rPr lang="en-US" sz="2400" smtClean="0"/>
              <a:t>Ανάγκη για γενική αναισθησία</a:t>
            </a:r>
          </a:p>
          <a:p>
            <a:r>
              <a:rPr lang="en-US" sz="2400" smtClean="0"/>
              <a:t>Υψηλότερο κόστος	</a:t>
            </a:r>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US" sz="3100" err="1" smtClean="0"/>
              <a:t>Πλεονεκτήματα</a:t>
            </a:r>
            <a:r>
              <a:rPr lang="en-US" sz="3100" smtClean="0"/>
              <a:t> </a:t>
            </a:r>
            <a:r>
              <a:rPr lang="en-US" sz="3100" err="1" smtClean="0"/>
              <a:t>λαπαροσκοπικής</a:t>
            </a:r>
            <a:r>
              <a:rPr lang="en-US" sz="3100" smtClean="0"/>
              <a:t> </a:t>
            </a:r>
            <a:r>
              <a:rPr lang="en-US" sz="3100" err="1" smtClean="0"/>
              <a:t>τεχνικής</a:t>
            </a:r>
            <a:r>
              <a:rPr lang="en-US" smtClean="0"/>
              <a:t>. </a:t>
            </a:r>
            <a:r>
              <a:rPr lang="el-GR" smtClean="0"/>
              <a:t/>
            </a:r>
            <a:br>
              <a:rPr lang="el-GR" smtClean="0"/>
            </a:br>
            <a:r>
              <a:rPr lang="el-GR" smtClean="0"/>
              <a:t>Γιατί την προτιμώ!</a:t>
            </a:r>
            <a:endParaRPr lang="en-US" smtClean="0"/>
          </a:p>
        </p:txBody>
      </p:sp>
      <p:sp>
        <p:nvSpPr>
          <p:cNvPr id="257027" name="Rectangle 3"/>
          <p:cNvSpPr>
            <a:spLocks noGrp="1" noChangeArrowheads="1"/>
          </p:cNvSpPr>
          <p:nvPr>
            <p:ph idx="1"/>
          </p:nvPr>
        </p:nvSpPr>
        <p:spPr/>
        <p:txBody>
          <a:bodyPr>
            <a:normAutofit/>
          </a:bodyPr>
          <a:lstStyle/>
          <a:p>
            <a:r>
              <a:rPr lang="en-US" sz="2000" smtClean="0"/>
              <a:t>Μικρότερη μετεγχειρητική ταλαιπωρία-πόνος.</a:t>
            </a:r>
          </a:p>
          <a:p>
            <a:r>
              <a:rPr lang="en-US" sz="2000" smtClean="0"/>
              <a:t>Μειωμένος χρόνος ανάρρωσης.</a:t>
            </a:r>
          </a:p>
          <a:p>
            <a:r>
              <a:rPr lang="en-US" sz="2000" smtClean="0"/>
              <a:t>Γρήγορη επιστροφή στην εργασία.</a:t>
            </a:r>
          </a:p>
          <a:p>
            <a:r>
              <a:rPr lang="en-US" sz="2000" smtClean="0"/>
              <a:t>Μικρές δερματικές τομές 5μμ.</a:t>
            </a:r>
          </a:p>
          <a:p>
            <a:r>
              <a:rPr lang="en-US" sz="2000" smtClean="0"/>
              <a:t>Μικροτέρα συχνότης λοίμωξης σε σχέση με την “ανοικτή”.</a:t>
            </a:r>
          </a:p>
          <a:p>
            <a:r>
              <a:rPr lang="en-US" sz="2000" smtClean="0"/>
              <a:t>Μη διατομή μυών.</a:t>
            </a:r>
          </a:p>
          <a:p>
            <a:r>
              <a:rPr lang="en-US" sz="2000" smtClean="0"/>
              <a:t>Χωρίς τάση (Tension-free).</a:t>
            </a:r>
          </a:p>
          <a:p>
            <a:r>
              <a:rPr lang="el-GR" sz="2000" smtClean="0"/>
              <a:t>Αυξημένη δυνατότητα διάγνωσης και θεραπείας άμφω κήλης αυτόματα με τις ίδιες τομές.</a:t>
            </a:r>
          </a:p>
          <a:p>
            <a:r>
              <a:rPr lang="el-GR" sz="2000" smtClean="0"/>
              <a:t>Αυξημένη δυνατότητα θεραπείας υποτροπής κήλης με ασφάλεια.</a:t>
            </a:r>
          </a:p>
          <a:p>
            <a:r>
              <a:rPr lang="el-GR" sz="2000" smtClean="0"/>
              <a:t>Χαμηλό ποσοστό υποτροπής.</a:t>
            </a:r>
            <a:endParaRPr lang="en-US" sz="2000" smtClean="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 calcmode="lin" valueType="num">
                                      <p:cBhvr additive="base">
                                        <p:cTn id="7" dur="500" fill="hold"/>
                                        <p:tgtEl>
                                          <p:spTgt spid="257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7027">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57027">
                                            <p:txEl>
                                              <p:pRg st="1" end="1"/>
                                            </p:txEl>
                                          </p:spTgt>
                                        </p:tgtEl>
                                        <p:attrNameLst>
                                          <p:attrName>style.visibility</p:attrName>
                                        </p:attrNameLst>
                                      </p:cBhvr>
                                      <p:to>
                                        <p:strVal val="visible"/>
                                      </p:to>
                                    </p:set>
                                    <p:anim calcmode="lin" valueType="num">
                                      <p:cBhvr additive="base">
                                        <p:cTn id="12" dur="500" fill="hold"/>
                                        <p:tgtEl>
                                          <p:spTgt spid="25702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7027">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57027">
                                            <p:txEl>
                                              <p:pRg st="2" end="2"/>
                                            </p:txEl>
                                          </p:spTgt>
                                        </p:tgtEl>
                                        <p:attrNameLst>
                                          <p:attrName>style.visibility</p:attrName>
                                        </p:attrNameLst>
                                      </p:cBhvr>
                                      <p:to>
                                        <p:strVal val="visible"/>
                                      </p:to>
                                    </p:set>
                                    <p:anim calcmode="lin" valueType="num">
                                      <p:cBhvr additive="base">
                                        <p:cTn id="17" dur="500" fill="hold"/>
                                        <p:tgtEl>
                                          <p:spTgt spid="2570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7027">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57027">
                                            <p:txEl>
                                              <p:pRg st="3" end="3"/>
                                            </p:txEl>
                                          </p:spTgt>
                                        </p:tgtEl>
                                        <p:attrNameLst>
                                          <p:attrName>style.visibility</p:attrName>
                                        </p:attrNameLst>
                                      </p:cBhvr>
                                      <p:to>
                                        <p:strVal val="visible"/>
                                      </p:to>
                                    </p:set>
                                    <p:anim calcmode="lin" valueType="num">
                                      <p:cBhvr additive="base">
                                        <p:cTn id="22" dur="500" fill="hold"/>
                                        <p:tgtEl>
                                          <p:spTgt spid="25702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57027">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57027">
                                            <p:txEl>
                                              <p:pRg st="4" end="4"/>
                                            </p:txEl>
                                          </p:spTgt>
                                        </p:tgtEl>
                                        <p:attrNameLst>
                                          <p:attrName>style.visibility</p:attrName>
                                        </p:attrNameLst>
                                      </p:cBhvr>
                                      <p:to>
                                        <p:strVal val="visible"/>
                                      </p:to>
                                    </p:set>
                                    <p:anim calcmode="lin" valueType="num">
                                      <p:cBhvr additive="base">
                                        <p:cTn id="27" dur="500" fill="hold"/>
                                        <p:tgtEl>
                                          <p:spTgt spid="25702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7027">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57027">
                                            <p:txEl>
                                              <p:pRg st="5" end="5"/>
                                            </p:txEl>
                                          </p:spTgt>
                                        </p:tgtEl>
                                        <p:attrNameLst>
                                          <p:attrName>style.visibility</p:attrName>
                                        </p:attrNameLst>
                                      </p:cBhvr>
                                      <p:to>
                                        <p:strVal val="visible"/>
                                      </p:to>
                                    </p:set>
                                    <p:anim calcmode="lin" valueType="num">
                                      <p:cBhvr additive="base">
                                        <p:cTn id="32" dur="500" fill="hold"/>
                                        <p:tgtEl>
                                          <p:spTgt spid="25702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57027">
                                            <p:txEl>
                                              <p:pRg st="5" end="5"/>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257027">
                                            <p:txEl>
                                              <p:pRg st="6" end="6"/>
                                            </p:txEl>
                                          </p:spTgt>
                                        </p:tgtEl>
                                        <p:attrNameLst>
                                          <p:attrName>style.visibility</p:attrName>
                                        </p:attrNameLst>
                                      </p:cBhvr>
                                      <p:to>
                                        <p:strVal val="visible"/>
                                      </p:to>
                                    </p:set>
                                    <p:anim calcmode="lin" valueType="num">
                                      <p:cBhvr additive="base">
                                        <p:cTn id="37" dur="500" fill="hold"/>
                                        <p:tgtEl>
                                          <p:spTgt spid="25702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7027">
                                            <p:txEl>
                                              <p:pRg st="6" end="6"/>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257027">
                                            <p:txEl>
                                              <p:pRg st="7" end="7"/>
                                            </p:txEl>
                                          </p:spTgt>
                                        </p:tgtEl>
                                        <p:attrNameLst>
                                          <p:attrName>style.visibility</p:attrName>
                                        </p:attrNameLst>
                                      </p:cBhvr>
                                      <p:to>
                                        <p:strVal val="visible"/>
                                      </p:to>
                                    </p:set>
                                    <p:anim calcmode="lin" valueType="num">
                                      <p:cBhvr additive="base">
                                        <p:cTn id="42" dur="500" fill="hold"/>
                                        <p:tgtEl>
                                          <p:spTgt spid="25702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7027">
                                            <p:txEl>
                                              <p:pRg st="7" end="7"/>
                                            </p:txEl>
                                          </p:spTgt>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257027">
                                            <p:txEl>
                                              <p:pRg st="8" end="8"/>
                                            </p:txEl>
                                          </p:spTgt>
                                        </p:tgtEl>
                                        <p:attrNameLst>
                                          <p:attrName>style.visibility</p:attrName>
                                        </p:attrNameLst>
                                      </p:cBhvr>
                                      <p:to>
                                        <p:strVal val="visible"/>
                                      </p:to>
                                    </p:set>
                                    <p:anim calcmode="lin" valueType="num">
                                      <p:cBhvr additive="base">
                                        <p:cTn id="47" dur="500" fill="hold"/>
                                        <p:tgtEl>
                                          <p:spTgt spid="25702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7027">
                                            <p:txEl>
                                              <p:pRg st="8" end="8"/>
                                            </p:txEl>
                                          </p:spTgt>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257027">
                                            <p:txEl>
                                              <p:pRg st="9" end="9"/>
                                            </p:txEl>
                                          </p:spTgt>
                                        </p:tgtEl>
                                        <p:attrNameLst>
                                          <p:attrName>style.visibility</p:attrName>
                                        </p:attrNameLst>
                                      </p:cBhvr>
                                      <p:to>
                                        <p:strVal val="visible"/>
                                      </p:to>
                                    </p:set>
                                    <p:anim calcmode="lin" valueType="num">
                                      <p:cBhvr additive="base">
                                        <p:cTn id="52" dur="500" fill="hold"/>
                                        <p:tgtEl>
                                          <p:spTgt spid="257027">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57027">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r>
              <a:rPr lang="en-US" sz="3600" smtClean="0"/>
              <a:t>Βασικό τεχνικό πλεονέκτημα της λαπαροσκοπικής προσπέλασης βουβωνοκήλης... </a:t>
            </a:r>
          </a:p>
        </p:txBody>
      </p:sp>
      <p:sp>
        <p:nvSpPr>
          <p:cNvPr id="35843" name="Rectangle 3"/>
          <p:cNvSpPr>
            <a:spLocks noGrp="1" noChangeArrowheads="1"/>
          </p:cNvSpPr>
          <p:nvPr>
            <p:ph idx="1"/>
          </p:nvPr>
        </p:nvSpPr>
        <p:spPr/>
        <p:txBody>
          <a:bodyPr/>
          <a:lstStyle/>
          <a:p>
            <a:r>
              <a:rPr lang="en-US" smtClean="0"/>
              <a:t>Η τοποθέτηση του προσθετικού πλέγματος χωρίς τάση  (tension-free, </a:t>
            </a:r>
            <a:r>
              <a:rPr lang="el-GR" smtClean="0"/>
              <a:t>αρχή τεχνικής </a:t>
            </a:r>
            <a:r>
              <a:rPr lang="en-US" smtClean="0"/>
              <a:t>Lichtenstein) </a:t>
            </a:r>
            <a:r>
              <a:rPr lang="el-GR" smtClean="0"/>
              <a:t>σε πλεονεκτικότερη ανατομικά θέση (από την άποψη της παθοφυσιολογίας της γένεσης της βουβωνοκήλης και των υποτροπών της), στον προπεριτοναϊκό χώρο</a:t>
            </a:r>
            <a:r>
              <a:rPr lang="en-US" smtClean="0"/>
              <a:t>.</a:t>
            </a:r>
          </a:p>
          <a:p>
            <a:pPr lvl="1"/>
            <a:r>
              <a:rPr lang="el-GR" smtClean="0"/>
              <a:t>ενίσχυση της εγκαρσίας περιτονίας με κάλυψη ολόκληρου του μυοκτενιαίου τρήματος του </a:t>
            </a:r>
            <a:r>
              <a:rPr lang="en-US" smtClean="0"/>
              <a:t>Fruchaud- myopectineal orifice</a:t>
            </a:r>
            <a:endParaRPr lang="el-GR" smtClean="0"/>
          </a:p>
          <a:p>
            <a:endParaRPr lang="el-GR" smtClean="0"/>
          </a:p>
          <a:p>
            <a:r>
              <a:rPr lang="en-US" sz="1800" smtClean="0"/>
              <a:t>Aregui et al, Surg Clin North Am 1993; 73: 513-27</a:t>
            </a:r>
            <a:endParaRPr lang="en-US" sz="1800" dirty="0" smtClean="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mtClean="0"/>
              <a:t>Ανατομική ανάλυση.</a:t>
            </a:r>
            <a:endParaRPr lang="el-GR"/>
          </a:p>
        </p:txBody>
      </p:sp>
      <p:sp>
        <p:nvSpPr>
          <p:cNvPr id="5" name="Content Placeholder 4"/>
          <p:cNvSpPr>
            <a:spLocks noGrp="1"/>
          </p:cNvSpPr>
          <p:nvPr>
            <p:ph sz="half" idx="1"/>
          </p:nvPr>
        </p:nvSpPr>
        <p:spPr/>
        <p:txBody>
          <a:bodyPr>
            <a:normAutofit fontScale="77500" lnSpcReduction="20000"/>
          </a:bodyPr>
          <a:lstStyle/>
          <a:p>
            <a:r>
              <a:rPr lang="el-GR" smtClean="0"/>
              <a:t>Μείζονος σημασίας θέση, αποτελεί η ακριβής και λεπτομερής ανατομική γνώση του προπεριτοναϊκού χώρου, και ειδικά του χώρου του </a:t>
            </a:r>
            <a:r>
              <a:rPr lang="en-US" smtClean="0"/>
              <a:t>Retzius </a:t>
            </a:r>
            <a:r>
              <a:rPr lang="el-GR" smtClean="0"/>
              <a:t>και του χώρου του </a:t>
            </a:r>
            <a:r>
              <a:rPr lang="en-US" smtClean="0"/>
              <a:t>Bogros.</a:t>
            </a:r>
          </a:p>
          <a:p>
            <a:r>
              <a:rPr lang="en-US" smtClean="0"/>
              <a:t>H </a:t>
            </a:r>
            <a:r>
              <a:rPr lang="el-GR" smtClean="0"/>
              <a:t>σωστή ανατομική Παρασκευή και αναγνώριση όλων των οδηγών σημείων, των ανατομικών σχέσεων και τής πορείας των αγγείων και των νεύρων της περιοχής</a:t>
            </a:r>
            <a:r>
              <a:rPr lang="en-US" smtClean="0"/>
              <a:t>:</a:t>
            </a:r>
          </a:p>
          <a:p>
            <a:r>
              <a:rPr lang="el-GR" smtClean="0"/>
              <a:t>Ακρογωνιαίος λίθος της επιτυχούς και ασφαλούς διενέργειας της </a:t>
            </a:r>
            <a:r>
              <a:rPr lang="en-US" smtClean="0"/>
              <a:t>TEP!!!</a:t>
            </a:r>
          </a:p>
          <a:p>
            <a:endParaRPr lang="el-GR"/>
          </a:p>
        </p:txBody>
      </p:sp>
      <p:pic>
        <p:nvPicPr>
          <p:cNvPr id="7" name="Content Placeholder 6" descr="Anatomy1.jpg"/>
          <p:cNvPicPr>
            <a:picLocks noGrp="1" noChangeAspect="1"/>
          </p:cNvPicPr>
          <p:nvPr>
            <p:ph sz="half" idx="2"/>
          </p:nvPr>
        </p:nvPicPr>
        <p:blipFill>
          <a:blip r:embed="rId2"/>
          <a:stretch>
            <a:fillRect/>
          </a:stretch>
        </p:blipFill>
        <p:spPr>
          <a:xfrm>
            <a:off x="4737549" y="2414215"/>
            <a:ext cx="3859901" cy="3447207"/>
          </a:xfrm>
        </p:spPr>
      </p:pic>
      <p:sp>
        <p:nvSpPr>
          <p:cNvPr id="6" name="Date Placeholder 5"/>
          <p:cNvSpPr>
            <a:spLocks noGrp="1"/>
          </p:cNvSpPr>
          <p:nvPr>
            <p:ph type="dt" sz="half" idx="10"/>
          </p:nvPr>
        </p:nvSpPr>
        <p:spPr/>
        <p:txBody>
          <a:bodyPr/>
          <a:lstStyle/>
          <a:p>
            <a:r>
              <a:rPr lang="el-GR" smtClean="0"/>
              <a:t>Γεώργιος Χ.Σάμπαλης</a:t>
            </a:r>
            <a:endParaRPr lang="en-US"/>
          </a:p>
        </p:txBody>
      </p:sp>
      <p:sp>
        <p:nvSpPr>
          <p:cNvPr id="8" name="Footer Placeholder 7"/>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mtClean="0"/>
              <a:t>Λαπαροσκοπική ανατομική</a:t>
            </a:r>
            <a:br>
              <a:rPr lang="en-US" smtClean="0"/>
            </a:br>
            <a:r>
              <a:rPr lang="en-US" smtClean="0"/>
              <a:t>“Τραπέζιον της καταστροφής”</a:t>
            </a:r>
          </a:p>
        </p:txBody>
      </p:sp>
      <p:sp>
        <p:nvSpPr>
          <p:cNvPr id="289795" name="Rectangle 3"/>
          <p:cNvSpPr>
            <a:spLocks noGrp="1" noChangeArrowheads="1"/>
          </p:cNvSpPr>
          <p:nvPr>
            <p:ph idx="1"/>
          </p:nvPr>
        </p:nvSpPr>
        <p:spPr/>
        <p:txBody>
          <a:bodyPr/>
          <a:lstStyle/>
          <a:p>
            <a:r>
              <a:rPr lang="en-US" smtClean="0"/>
              <a:t>Σημαντική περιοχή η οποία περιέχει </a:t>
            </a:r>
          </a:p>
          <a:p>
            <a:pPr lvl="1"/>
            <a:r>
              <a:rPr lang="en-US" smtClean="0"/>
              <a:t>το λαγονοβουβωνικό, </a:t>
            </a:r>
          </a:p>
          <a:p>
            <a:pPr lvl="1"/>
            <a:r>
              <a:rPr lang="en-US" smtClean="0"/>
              <a:t>λαγονοϋπογάστριο, </a:t>
            </a:r>
          </a:p>
          <a:p>
            <a:pPr lvl="1"/>
            <a:r>
              <a:rPr lang="en-US" smtClean="0"/>
              <a:t>μηρογεννητικό νεύρο και πλάγια υποδόρια νεύρα του μηρού τα οποία και νευρώνουν </a:t>
            </a:r>
          </a:p>
          <a:p>
            <a:pPr lvl="2"/>
            <a:r>
              <a:rPr lang="en-US" smtClean="0"/>
              <a:t>τον σπερματικό τόνο, </a:t>
            </a:r>
          </a:p>
          <a:p>
            <a:pPr lvl="2"/>
            <a:r>
              <a:rPr lang="en-US" smtClean="0"/>
              <a:t>όρχι, </a:t>
            </a:r>
          </a:p>
          <a:p>
            <a:pPr lvl="2"/>
            <a:r>
              <a:rPr lang="en-US" smtClean="0"/>
              <a:t>όσχεο, </a:t>
            </a:r>
          </a:p>
          <a:p>
            <a:pPr lvl="2"/>
            <a:r>
              <a:rPr lang="en-US" smtClean="0"/>
              <a:t>άνω </a:t>
            </a:r>
          </a:p>
          <a:p>
            <a:pPr lvl="2"/>
            <a:r>
              <a:rPr lang="en-US" smtClean="0"/>
              <a:t>και πλάγιο μηρό.</a:t>
            </a:r>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 calcmode="lin" valueType="num">
                                      <p:cBhvr additive="base">
                                        <p:cTn id="7" dur="500" fill="hold"/>
                                        <p:tgtEl>
                                          <p:spTgt spid="289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9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9795">
                                            <p:txEl>
                                              <p:pRg st="1" end="1"/>
                                            </p:txEl>
                                          </p:spTgt>
                                        </p:tgtEl>
                                        <p:attrNameLst>
                                          <p:attrName>style.visibility</p:attrName>
                                        </p:attrNameLst>
                                      </p:cBhvr>
                                      <p:to>
                                        <p:strVal val="visible"/>
                                      </p:to>
                                    </p:set>
                                    <p:anim calcmode="lin" valueType="num">
                                      <p:cBhvr additive="base">
                                        <p:cTn id="11" dur="500" fill="hold"/>
                                        <p:tgtEl>
                                          <p:spTgt spid="2897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97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9795">
                                            <p:txEl>
                                              <p:pRg st="2" end="2"/>
                                            </p:txEl>
                                          </p:spTgt>
                                        </p:tgtEl>
                                        <p:attrNameLst>
                                          <p:attrName>style.visibility</p:attrName>
                                        </p:attrNameLst>
                                      </p:cBhvr>
                                      <p:to>
                                        <p:strVal val="visible"/>
                                      </p:to>
                                    </p:set>
                                    <p:anim calcmode="lin" valueType="num">
                                      <p:cBhvr additive="base">
                                        <p:cTn id="15" dur="500" fill="hold"/>
                                        <p:tgtEl>
                                          <p:spTgt spid="2897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97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9795">
                                            <p:txEl>
                                              <p:pRg st="3" end="3"/>
                                            </p:txEl>
                                          </p:spTgt>
                                        </p:tgtEl>
                                        <p:attrNameLst>
                                          <p:attrName>style.visibility</p:attrName>
                                        </p:attrNameLst>
                                      </p:cBhvr>
                                      <p:to>
                                        <p:strVal val="visible"/>
                                      </p:to>
                                    </p:set>
                                    <p:anim calcmode="lin" valueType="num">
                                      <p:cBhvr additive="base">
                                        <p:cTn id="19" dur="500" fill="hold"/>
                                        <p:tgtEl>
                                          <p:spTgt spid="2897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979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9795">
                                            <p:txEl>
                                              <p:pRg st="4" end="4"/>
                                            </p:txEl>
                                          </p:spTgt>
                                        </p:tgtEl>
                                        <p:attrNameLst>
                                          <p:attrName>style.visibility</p:attrName>
                                        </p:attrNameLst>
                                      </p:cBhvr>
                                      <p:to>
                                        <p:strVal val="visible"/>
                                      </p:to>
                                    </p:set>
                                    <p:anim calcmode="lin" valueType="num">
                                      <p:cBhvr additive="base">
                                        <p:cTn id="23" dur="500" fill="hold"/>
                                        <p:tgtEl>
                                          <p:spTgt spid="2897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979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9795">
                                            <p:txEl>
                                              <p:pRg st="5" end="5"/>
                                            </p:txEl>
                                          </p:spTgt>
                                        </p:tgtEl>
                                        <p:attrNameLst>
                                          <p:attrName>style.visibility</p:attrName>
                                        </p:attrNameLst>
                                      </p:cBhvr>
                                      <p:to>
                                        <p:strVal val="visible"/>
                                      </p:to>
                                    </p:set>
                                    <p:anim calcmode="lin" valueType="num">
                                      <p:cBhvr additive="base">
                                        <p:cTn id="27" dur="500" fill="hold"/>
                                        <p:tgtEl>
                                          <p:spTgt spid="28979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979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9795">
                                            <p:txEl>
                                              <p:pRg st="6" end="6"/>
                                            </p:txEl>
                                          </p:spTgt>
                                        </p:tgtEl>
                                        <p:attrNameLst>
                                          <p:attrName>style.visibility</p:attrName>
                                        </p:attrNameLst>
                                      </p:cBhvr>
                                      <p:to>
                                        <p:strVal val="visible"/>
                                      </p:to>
                                    </p:set>
                                    <p:anim calcmode="lin" valueType="num">
                                      <p:cBhvr additive="base">
                                        <p:cTn id="31" dur="500" fill="hold"/>
                                        <p:tgtEl>
                                          <p:spTgt spid="2897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979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9795">
                                            <p:txEl>
                                              <p:pRg st="7" end="7"/>
                                            </p:txEl>
                                          </p:spTgt>
                                        </p:tgtEl>
                                        <p:attrNameLst>
                                          <p:attrName>style.visibility</p:attrName>
                                        </p:attrNameLst>
                                      </p:cBhvr>
                                      <p:to>
                                        <p:strVal val="visible"/>
                                      </p:to>
                                    </p:set>
                                    <p:anim calcmode="lin" valueType="num">
                                      <p:cBhvr additive="base">
                                        <p:cTn id="35" dur="500" fill="hold"/>
                                        <p:tgtEl>
                                          <p:spTgt spid="28979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979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9795">
                                            <p:txEl>
                                              <p:pRg st="8" end="8"/>
                                            </p:txEl>
                                          </p:spTgt>
                                        </p:tgtEl>
                                        <p:attrNameLst>
                                          <p:attrName>style.visibility</p:attrName>
                                        </p:attrNameLst>
                                      </p:cBhvr>
                                      <p:to>
                                        <p:strVal val="visible"/>
                                      </p:to>
                                    </p:set>
                                    <p:anim calcmode="lin" valueType="num">
                                      <p:cBhvr additive="base">
                                        <p:cTn id="39" dur="500" fill="hold"/>
                                        <p:tgtEl>
                                          <p:spTgt spid="28979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897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500306"/>
            <a:ext cx="7086600" cy="1828800"/>
          </a:xfrm>
        </p:spPr>
        <p:txBody>
          <a:bodyPr/>
          <a:lstStyle/>
          <a:p>
            <a:r>
              <a:rPr lang="el-GR" smtClean="0"/>
              <a:t>Διάφορα Θέματα σε σχέση με την </a:t>
            </a:r>
            <a:r>
              <a:rPr lang="en-US" smtClean="0"/>
              <a:t>TEP.</a:t>
            </a:r>
            <a:endParaRPr lang="el-GR"/>
          </a:p>
        </p:txBody>
      </p:sp>
      <p:sp>
        <p:nvSpPr>
          <p:cNvPr id="3" name="Date Placeholder 2"/>
          <p:cNvSpPr>
            <a:spLocks noGrp="1"/>
          </p:cNvSpPr>
          <p:nvPr>
            <p:ph type="dt" sz="half" idx="10"/>
          </p:nvPr>
        </p:nvSpPr>
        <p:spPr/>
        <p:txBody>
          <a:bodyPr/>
          <a:lstStyle/>
          <a:p>
            <a:r>
              <a:rPr lang="el-GR" smtClean="0"/>
              <a:t>Γεώργιος Χ.Σάμπαλης</a:t>
            </a:r>
            <a:endParaRPr lang="en-US"/>
          </a:p>
        </p:txBody>
      </p:sp>
      <p:sp>
        <p:nvSpPr>
          <p:cNvPr id="4" name="Footer Placeholder 3"/>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8604"/>
            <a:ext cx="8229600" cy="500066"/>
          </a:xfrm>
        </p:spPr>
        <p:txBody>
          <a:bodyPr>
            <a:normAutofit fontScale="90000"/>
          </a:bodyPr>
          <a:lstStyle/>
          <a:p>
            <a:r>
              <a:rPr lang="el-GR" smtClean="0"/>
              <a:t>Τεχνικά Σημεία-1.</a:t>
            </a:r>
            <a:endParaRPr lang="el-GR"/>
          </a:p>
        </p:txBody>
      </p:sp>
      <p:sp>
        <p:nvSpPr>
          <p:cNvPr id="2" name="Content Placeholder 1"/>
          <p:cNvSpPr>
            <a:spLocks noGrp="1"/>
          </p:cNvSpPr>
          <p:nvPr>
            <p:ph idx="1"/>
          </p:nvPr>
        </p:nvSpPr>
        <p:spPr>
          <a:xfrm>
            <a:off x="1071538" y="1142984"/>
            <a:ext cx="6900882" cy="2786082"/>
          </a:xfrm>
        </p:spPr>
        <p:txBody>
          <a:bodyPr>
            <a:normAutofit fontScale="55000" lnSpcReduction="20000"/>
          </a:bodyPr>
          <a:lstStyle/>
          <a:p>
            <a:r>
              <a:rPr lang="el-GR" smtClean="0"/>
              <a:t>Εισαγωγή </a:t>
            </a:r>
            <a:r>
              <a:rPr lang="en-US" smtClean="0"/>
              <a:t>Tro0car Hasson, </a:t>
            </a:r>
            <a:r>
              <a:rPr lang="el-GR" smtClean="0"/>
              <a:t>παραομφαλικά, επί της οπισθίας θήκης του συστοιχου ορθού κοιλιακού μυός.</a:t>
            </a:r>
          </a:p>
          <a:p>
            <a:r>
              <a:rPr lang="el-GR" smtClean="0"/>
              <a:t>Η χρήση του </a:t>
            </a:r>
            <a:r>
              <a:rPr lang="en-US" smtClean="0"/>
              <a:t>Ballo</a:t>
            </a:r>
            <a:r>
              <a:rPr lang="el-GR" smtClean="0"/>
              <a:t>ο</a:t>
            </a:r>
            <a:r>
              <a:rPr lang="en-US" smtClean="0"/>
              <a:t>n </a:t>
            </a:r>
            <a:r>
              <a:rPr lang="el-GR" smtClean="0"/>
              <a:t>για την παρασκευή του προπεριτοναϊκου χώρου συνιστάται στην αρχή του </a:t>
            </a:r>
            <a:r>
              <a:rPr lang="en-US" smtClean="0"/>
              <a:t>learning curve, </a:t>
            </a:r>
            <a:r>
              <a:rPr lang="el-GR" smtClean="0"/>
              <a:t>ειδάλως η χρήση του λαπαροσκοπίου Οο , αποτελεί εναλλακτική τακτική.</a:t>
            </a:r>
          </a:p>
          <a:p>
            <a:r>
              <a:rPr lang="el-GR" smtClean="0"/>
              <a:t>Εκτεταμένη προπεριτοναϊκή ανατομική παρασκευή, με πλήρη έκθεση του myopectineal </a:t>
            </a:r>
            <a:r>
              <a:rPr lang="en-US" smtClean="0"/>
              <a:t>orifice</a:t>
            </a:r>
            <a:r>
              <a:rPr lang="el-GR" smtClean="0"/>
              <a:t> του Fruchaud είναι κρίσιμης σημασίας για το επιτυχία της λαπαροσκοπικής αποκατάστασης της κήλης.</a:t>
            </a:r>
          </a:p>
          <a:p>
            <a:r>
              <a:rPr lang="en-US" smtClean="0"/>
              <a:t>Οριοθέτηση τεσσάρων σημαντικών σημείων (αρχική λαπαροσκοπική προσέγγιση)</a:t>
            </a:r>
          </a:p>
          <a:p>
            <a:pPr lvl="1"/>
            <a:r>
              <a:rPr lang="en-US" smtClean="0"/>
              <a:t>Σπερματικά αγγεία</a:t>
            </a:r>
          </a:p>
          <a:p>
            <a:pPr lvl="1"/>
            <a:r>
              <a:rPr lang="en-US" smtClean="0"/>
              <a:t>Υπόλειμμα ομφαλικής αρτηρίας</a:t>
            </a:r>
          </a:p>
          <a:p>
            <a:pPr lvl="1"/>
            <a:r>
              <a:rPr lang="en-US" smtClean="0"/>
              <a:t>Κάτω Επιγάστρια αγγεία</a:t>
            </a:r>
          </a:p>
          <a:p>
            <a:pPr lvl="1"/>
            <a:r>
              <a:rPr lang="en-US" smtClean="0"/>
              <a:t>Εξω λαγόνια αγγεία</a:t>
            </a:r>
            <a:endParaRPr lang="el-GR" smtClean="0"/>
          </a:p>
          <a:p>
            <a:r>
              <a:rPr lang="en-US" sz="1300" smtClean="0"/>
              <a:t>Guidelines for laparoscopic (TAPP) and endoscopic (TEP) treatment of inguinal Hernia [International Endohernia Society (IEHS)]</a:t>
            </a:r>
            <a:r>
              <a:rPr lang="el-GR" sz="1300" smtClean="0"/>
              <a:t> </a:t>
            </a:r>
            <a:r>
              <a:rPr lang="en-US" sz="1300" smtClean="0"/>
              <a:t>Surgical Endoscopy September 2011, 25:2773</a:t>
            </a:r>
            <a:endParaRPr lang="el-GR" sz="130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pic>
        <p:nvPicPr>
          <p:cNvPr id="26627" name="Picture 3"/>
          <p:cNvPicPr>
            <a:picLocks noChangeAspect="1" noChangeArrowheads="1"/>
          </p:cNvPicPr>
          <p:nvPr/>
        </p:nvPicPr>
        <p:blipFill>
          <a:blip r:embed="rId2"/>
          <a:srcRect/>
          <a:stretch>
            <a:fillRect/>
          </a:stretch>
        </p:blipFill>
        <p:spPr bwMode="auto">
          <a:xfrm>
            <a:off x="2643174" y="3945267"/>
            <a:ext cx="4548182" cy="2574596"/>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mtClean="0"/>
              <a:t>Ανατομική ανάλυση.</a:t>
            </a:r>
            <a:endParaRPr lang="el-GR"/>
          </a:p>
        </p:txBody>
      </p:sp>
      <p:sp>
        <p:nvSpPr>
          <p:cNvPr id="4" name="Content Placeholder 3"/>
          <p:cNvSpPr>
            <a:spLocks noGrp="1"/>
          </p:cNvSpPr>
          <p:nvPr>
            <p:ph sz="half" idx="1"/>
          </p:nvPr>
        </p:nvSpPr>
        <p:spPr/>
        <p:txBody>
          <a:bodyPr>
            <a:normAutofit fontScale="62500" lnSpcReduction="20000"/>
          </a:bodyPr>
          <a:lstStyle/>
          <a:p>
            <a:r>
              <a:rPr lang="el-GR" smtClean="0"/>
              <a:t>Ο Fruchaud ενας από τους μεγάλους ανατόμους εδήλωσε ότι </a:t>
            </a:r>
            <a:r>
              <a:rPr lang="en-US" smtClean="0"/>
              <a:t>:</a:t>
            </a:r>
          </a:p>
          <a:p>
            <a:r>
              <a:rPr lang="el-GR" smtClean="0"/>
              <a:t>..το πρόσθιο κοιλιακό τοίχωμα έχει μια περιοχή που είναι εγγενώς ασθενής, και ότι αυτή η περιοχή είναι γενετικά καθορισμένη.</a:t>
            </a:r>
            <a:endParaRPr lang="el-GR"/>
          </a:p>
        </p:txBody>
      </p:sp>
      <p:sp>
        <p:nvSpPr>
          <p:cNvPr id="5" name="Content Placeholder 4"/>
          <p:cNvSpPr>
            <a:spLocks noGrp="1"/>
          </p:cNvSpPr>
          <p:nvPr>
            <p:ph sz="half" idx="2"/>
          </p:nvPr>
        </p:nvSpPr>
        <p:spPr/>
        <p:txBody>
          <a:bodyPr>
            <a:normAutofit fontScale="62500" lnSpcReduction="20000"/>
          </a:bodyPr>
          <a:lstStyle/>
          <a:p>
            <a:r>
              <a:rPr lang="en-US" smtClean="0"/>
              <a:t>Fruchaud:</a:t>
            </a:r>
          </a:p>
          <a:p>
            <a:r>
              <a:rPr lang="en-US" smtClean="0"/>
              <a:t>…As such, hernias are part of human nature, or as he stated, "a healthy man is, unknown to himself, a hernia bearer".  </a:t>
            </a:r>
          </a:p>
          <a:p>
            <a:endParaRPr lang="en-US" smtClean="0"/>
          </a:p>
          <a:p>
            <a:r>
              <a:rPr lang="el-GR" smtClean="0"/>
              <a:t>Το µυοκτενιαίο στόµιο του Fruchaud:</a:t>
            </a:r>
            <a:endParaRPr lang="en-US" smtClean="0"/>
          </a:p>
          <a:p>
            <a:r>
              <a:rPr lang="el-GR" smtClean="0"/>
              <a:t>Ο  Fruchaud καθιέρωσε τον όρο του µυοκτενιαίου στομίου, το οποίο αποτελεί ένα ωοειδές άνοιγµα, σε σχήμα χωνιού, του κοιλιακού τοιχώµατος που δεν καλύπτεται από µυς, παρά µόνον από την εγκαρσία περιτονία. Να τονισθεί από την αρχή ότι όλες οι κήλες της µηροβουβωνικής χώρας αναπτύσσονται στην περιοχή του µυοκτενιαίου στομίου.</a:t>
            </a:r>
            <a:endParaRPr lang="el-GR"/>
          </a:p>
        </p:txBody>
      </p:sp>
      <p:pic>
        <p:nvPicPr>
          <p:cNvPr id="6" name="Picture 5" descr="myopectineal.jpg"/>
          <p:cNvPicPr>
            <a:picLocks noChangeAspect="1"/>
          </p:cNvPicPr>
          <p:nvPr/>
        </p:nvPicPr>
        <p:blipFill>
          <a:blip r:embed="rId2"/>
          <a:srcRect b="7692"/>
          <a:stretch>
            <a:fillRect/>
          </a:stretch>
        </p:blipFill>
        <p:spPr>
          <a:xfrm>
            <a:off x="357158" y="3500438"/>
            <a:ext cx="4538673" cy="2357454"/>
          </a:xfrm>
          <a:prstGeom prst="rect">
            <a:avLst/>
          </a:prstGeom>
          <a:ln>
            <a:noFill/>
          </a:ln>
          <a:effectLst>
            <a:softEdge rad="112500"/>
          </a:effectLst>
        </p:spPr>
      </p:pic>
      <p:sp>
        <p:nvSpPr>
          <p:cNvPr id="7" name="Date Placeholder 6"/>
          <p:cNvSpPr>
            <a:spLocks noGrp="1"/>
          </p:cNvSpPr>
          <p:nvPr>
            <p:ph type="dt" sz="half" idx="10"/>
          </p:nvPr>
        </p:nvSpPr>
        <p:spPr/>
        <p:txBody>
          <a:bodyPr/>
          <a:lstStyle/>
          <a:p>
            <a:r>
              <a:rPr lang="el-GR" smtClean="0"/>
              <a:t>Γεώργιος Χ.Σάμπαλης</a:t>
            </a:r>
            <a:endParaRPr lang="en-US"/>
          </a:p>
        </p:txBody>
      </p:sp>
      <p:sp>
        <p:nvSpPr>
          <p:cNvPr id="8" name="Footer Placeholder 7"/>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mtClean="0"/>
              <a:t>Τεχνικά Σημεία-2.</a:t>
            </a:r>
            <a:endParaRPr lang="el-GR"/>
          </a:p>
        </p:txBody>
      </p:sp>
      <p:sp>
        <p:nvSpPr>
          <p:cNvPr id="2" name="Content Placeholder 1"/>
          <p:cNvSpPr>
            <a:spLocks noGrp="1"/>
          </p:cNvSpPr>
          <p:nvPr>
            <p:ph idx="1"/>
          </p:nvPr>
        </p:nvSpPr>
        <p:spPr>
          <a:xfrm>
            <a:off x="457200" y="1935480"/>
            <a:ext cx="4900618" cy="4389120"/>
          </a:xfrm>
        </p:spPr>
        <p:txBody>
          <a:bodyPr>
            <a:normAutofit fontScale="77500" lnSpcReduction="20000"/>
          </a:bodyPr>
          <a:lstStyle/>
          <a:p>
            <a:r>
              <a:rPr lang="el-GR" smtClean="0"/>
              <a:t>Η απώθηση του περιτοναίου επιτρέπει την έκθεση του προπεριτοναϊκού χώρου και των ανατομικών ορίων που είναι κρίσιμα γιά την αποκατάσταση.</a:t>
            </a:r>
          </a:p>
          <a:p>
            <a:pPr lvl="1"/>
            <a:r>
              <a:rPr lang="en-US" smtClean="0"/>
              <a:t>Εσω βουβωνικό στόμιο</a:t>
            </a:r>
          </a:p>
          <a:p>
            <a:pPr lvl="1"/>
            <a:r>
              <a:rPr lang="en-US" smtClean="0"/>
              <a:t>Βουβωνικός σύνδεσμος (Πουπάρτειος)</a:t>
            </a:r>
          </a:p>
          <a:p>
            <a:pPr lvl="1"/>
            <a:r>
              <a:rPr lang="en-US" smtClean="0"/>
              <a:t>Σύνδεσμος του Cooper</a:t>
            </a:r>
          </a:p>
          <a:p>
            <a:pPr lvl="1"/>
            <a:r>
              <a:rPr lang="el-GR" smtClean="0"/>
              <a:t>Μηριαίο κανάλι (σε μηροκήλη)</a:t>
            </a:r>
            <a:endParaRPr lang="en-US" smtClean="0"/>
          </a:p>
          <a:p>
            <a:r>
              <a:rPr lang="el-GR" smtClean="0"/>
              <a:t>Πλήρης «απελευθέρωση» του σπερματικού πόρου </a:t>
            </a:r>
            <a:r>
              <a:rPr lang="en-US" smtClean="0"/>
              <a:t> </a:t>
            </a:r>
            <a:r>
              <a:rPr lang="el-GR" smtClean="0"/>
              <a:t>και των σπερματικών αγγείων απο το περιτόναιο (</a:t>
            </a:r>
            <a:r>
              <a:rPr lang="en-US" smtClean="0"/>
              <a:t>Paretaliztion by Stopa).</a:t>
            </a:r>
            <a:endParaRPr lang="el-GR" smtClean="0"/>
          </a:p>
          <a:p>
            <a:r>
              <a:rPr lang="en-US" sz="1300" smtClean="0"/>
              <a:t>Guidelines for laparoscopic (TAPP) and endoscopic (TEP) treatment of inguinal Hernia [International Endohernia Society (IEHS)]</a:t>
            </a:r>
            <a:r>
              <a:rPr lang="el-GR" sz="1300" smtClean="0"/>
              <a:t> </a:t>
            </a:r>
            <a:r>
              <a:rPr lang="en-US" sz="1300" smtClean="0"/>
              <a:t>Surgical Endoscopy September 2011, 25:2773</a:t>
            </a:r>
            <a:endParaRPr lang="el-GR" sz="130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pic>
        <p:nvPicPr>
          <p:cNvPr id="3076" name="Picture 4"/>
          <p:cNvPicPr>
            <a:picLocks noChangeAspect="1" noChangeArrowheads="1"/>
          </p:cNvPicPr>
          <p:nvPr/>
        </p:nvPicPr>
        <p:blipFill>
          <a:blip r:embed="rId2"/>
          <a:srcRect/>
          <a:stretch>
            <a:fillRect/>
          </a:stretch>
        </p:blipFill>
        <p:spPr bwMode="auto">
          <a:xfrm>
            <a:off x="5214942" y="2214554"/>
            <a:ext cx="3634585" cy="271462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mtClean="0"/>
              <a:t>Τεχνικά Σημεία-3.</a:t>
            </a:r>
            <a:endParaRPr lang="el-GR"/>
          </a:p>
        </p:txBody>
      </p:sp>
      <p:sp>
        <p:nvSpPr>
          <p:cNvPr id="2" name="Content Placeholder 1"/>
          <p:cNvSpPr>
            <a:spLocks noGrp="1"/>
          </p:cNvSpPr>
          <p:nvPr>
            <p:ph idx="1"/>
          </p:nvPr>
        </p:nvSpPr>
        <p:spPr/>
        <p:txBody>
          <a:bodyPr>
            <a:normAutofit/>
          </a:bodyPr>
          <a:lstStyle/>
          <a:p>
            <a:r>
              <a:rPr lang="el-GR" sz="2200" smtClean="0">
                <a:solidFill>
                  <a:srgbClr val="7030A0"/>
                </a:solidFill>
              </a:rPr>
              <a:t>Τα ποσοστά περιτοναϊκου «ανοίγματος» φτάνουν το 47%</a:t>
            </a:r>
          </a:p>
          <a:p>
            <a:r>
              <a:rPr lang="el-GR" sz="2200" smtClean="0"/>
              <a:t>Κάθε «ανοιγμα» θα πρεπει να συγκλείεται προς αποφυγή μετεγχειρητικών συμφύσεων με το πλέγμα.</a:t>
            </a:r>
          </a:p>
          <a:p>
            <a:r>
              <a:rPr lang="el-GR" sz="2200" smtClean="0"/>
              <a:t>Προτιμητέα τεχνική η χρήση </a:t>
            </a:r>
            <a:r>
              <a:rPr lang="en-US" sz="2200" smtClean="0"/>
              <a:t>endoloop.</a:t>
            </a:r>
          </a:p>
          <a:p>
            <a:r>
              <a:rPr lang="el-GR" sz="2200" smtClean="0"/>
              <a:t>Προσοχή σε ασθενείς με προηγηθείσα προπεριτοναϊκή επέμβαση ή προκυστικό καθετηριασμό, η τρώση της ουροδόχου κύστεως είναι η πλέον συνήθης μεγάλη επιπλοκή της </a:t>
            </a:r>
            <a:r>
              <a:rPr lang="en-US" sz="2200" smtClean="0"/>
              <a:t>TEP</a:t>
            </a:r>
            <a:r>
              <a:rPr lang="el-GR" sz="2200" smtClean="0"/>
              <a:t> (0,06-0,3%).</a:t>
            </a:r>
          </a:p>
          <a:p>
            <a:r>
              <a:rPr lang="el-GR" sz="2200" smtClean="0"/>
              <a:t>Το χειρουργικό πλάνο πρέπει να εκτείνεται με τά κάτω επιγάστρια  υπεράνω και τα σπερματικά αγγεία στο κατωτερο σημείο. Η τρώση των κάτω επιγαστρίων φτάνει στο2.75%</a:t>
            </a:r>
          </a:p>
          <a:p>
            <a:r>
              <a:rPr lang="en-US" sz="1200" smtClean="0"/>
              <a:t>Guidelines for laparoscopic (TAPP) and endoscopic (TEP) treatment of inguinal Hernia [International Endohernia Society (IEHS)]</a:t>
            </a:r>
            <a:r>
              <a:rPr lang="el-GR" sz="1200" smtClean="0"/>
              <a:t> </a:t>
            </a:r>
            <a:r>
              <a:rPr lang="en-US" sz="1200" smtClean="0"/>
              <a:t>Surgical Endoscopy September 2011, 25:2773</a:t>
            </a:r>
            <a:endParaRPr lang="el-GR" sz="120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mtClean="0"/>
              <a:t>Τεχνικά Σημεία-4.</a:t>
            </a:r>
            <a:endParaRPr lang="el-GR"/>
          </a:p>
        </p:txBody>
      </p:sp>
      <p:sp>
        <p:nvSpPr>
          <p:cNvPr id="2" name="Content Placeholder 1"/>
          <p:cNvSpPr>
            <a:spLocks noGrp="1"/>
          </p:cNvSpPr>
          <p:nvPr>
            <p:ph idx="1"/>
          </p:nvPr>
        </p:nvSpPr>
        <p:spPr>
          <a:xfrm>
            <a:off x="457200" y="1935480"/>
            <a:ext cx="4186238" cy="4389120"/>
          </a:xfrm>
        </p:spPr>
        <p:txBody>
          <a:bodyPr>
            <a:normAutofit fontScale="70000" lnSpcReduction="20000"/>
          </a:bodyPr>
          <a:lstStyle/>
          <a:p>
            <a:r>
              <a:rPr lang="en-US" smtClean="0"/>
              <a:t>“Τρ</a:t>
            </a:r>
            <a:r>
              <a:rPr lang="el-GR" smtClean="0"/>
              <a:t>ίγωνο</a:t>
            </a:r>
            <a:r>
              <a:rPr lang="en-US" smtClean="0"/>
              <a:t> της καταστροφής”</a:t>
            </a:r>
            <a:r>
              <a:rPr lang="el-GR" smtClean="0"/>
              <a:t> - ΑΠΟΦΥΓΗ</a:t>
            </a:r>
          </a:p>
          <a:p>
            <a:r>
              <a:rPr lang="en-US" smtClean="0"/>
              <a:t>Σημαντική περιοχή η οποία περιέχει </a:t>
            </a:r>
          </a:p>
          <a:p>
            <a:pPr lvl="2"/>
            <a:r>
              <a:rPr lang="el-GR" smtClean="0"/>
              <a:t>Τα λαγόνια αγγεία (φλέβα και αρτηρία)</a:t>
            </a:r>
          </a:p>
          <a:p>
            <a:pPr lvl="2"/>
            <a:r>
              <a:rPr lang="el-GR" smtClean="0"/>
              <a:t>Το μηριαίο νεύρο </a:t>
            </a:r>
          </a:p>
          <a:p>
            <a:pPr lvl="2"/>
            <a:r>
              <a:rPr lang="el-GR" smtClean="0"/>
              <a:t>Την εν τω βάθει περισπωμένη λαγόνιο φλέβα</a:t>
            </a:r>
          </a:p>
          <a:p>
            <a:pPr lvl="2"/>
            <a:r>
              <a:rPr lang="el-GR" smtClean="0"/>
              <a:t>Τον γεννητικό κλάδο του μηροβουβωνικού νεύρου.</a:t>
            </a:r>
          </a:p>
          <a:p>
            <a:pPr lvl="1"/>
            <a:r>
              <a:rPr lang="el-GR" smtClean="0"/>
              <a:t>Οριοθετείται από</a:t>
            </a:r>
            <a:r>
              <a:rPr lang="en-US" smtClean="0"/>
              <a:t>:</a:t>
            </a:r>
          </a:p>
          <a:p>
            <a:pPr lvl="2"/>
            <a:r>
              <a:rPr lang="el-GR" smtClean="0"/>
              <a:t>Τόν σπερματικό πόρο εσω</a:t>
            </a:r>
          </a:p>
          <a:p>
            <a:pPr lvl="2"/>
            <a:r>
              <a:rPr lang="el-GR" smtClean="0"/>
              <a:t>Τα σπερματικά αγγεία πλαγίως και</a:t>
            </a:r>
          </a:p>
          <a:p>
            <a:pPr lvl="2"/>
            <a:r>
              <a:rPr lang="el-GR" smtClean="0"/>
              <a:t>Τα λαγόνια κάτω σκέλος τριγώνου.</a:t>
            </a:r>
            <a:endParaRPr lang="en-US" smtClean="0"/>
          </a:p>
          <a:p>
            <a:endParaRPr lang="el-GR" smtClean="0"/>
          </a:p>
          <a:p>
            <a:endParaRPr lang="el-GR" sz="1400" smtClean="0"/>
          </a:p>
          <a:p>
            <a:endParaRPr lang="el-GR" sz="1400" smtClean="0"/>
          </a:p>
          <a:p>
            <a:r>
              <a:rPr lang="en-US" sz="1400" smtClean="0"/>
              <a:t>Guidelines for laparoscopic (TAPP) and endoscopic (TEP) treatment of inguinal Hernia [International Endohernia Society (IEHS)]</a:t>
            </a:r>
            <a:r>
              <a:rPr lang="el-GR" sz="1400" smtClean="0"/>
              <a:t> </a:t>
            </a:r>
            <a:r>
              <a:rPr lang="en-US" sz="1400" smtClean="0"/>
              <a:t>Surgical Endoscopy September 2011, 25:2773</a:t>
            </a:r>
            <a:endParaRPr lang="el-GR" sz="140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n-US"/>
          </a:p>
        </p:txBody>
      </p:sp>
      <p:pic>
        <p:nvPicPr>
          <p:cNvPr id="2051" name="Picture 3"/>
          <p:cNvPicPr>
            <a:picLocks noChangeAspect="1" noChangeArrowheads="1"/>
          </p:cNvPicPr>
          <p:nvPr/>
        </p:nvPicPr>
        <p:blipFill>
          <a:blip r:embed="rId2"/>
          <a:srcRect/>
          <a:stretch>
            <a:fillRect/>
          </a:stretch>
        </p:blipFill>
        <p:spPr bwMode="auto">
          <a:xfrm>
            <a:off x="4643438" y="2143116"/>
            <a:ext cx="4397759" cy="297180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mtClean="0"/>
              <a:t>Τεχνικά Σημεία-4.</a:t>
            </a:r>
            <a:endParaRPr lang="el-GR"/>
          </a:p>
        </p:txBody>
      </p:sp>
      <p:sp>
        <p:nvSpPr>
          <p:cNvPr id="2" name="Content Placeholder 1"/>
          <p:cNvSpPr>
            <a:spLocks noGrp="1"/>
          </p:cNvSpPr>
          <p:nvPr>
            <p:ph idx="1"/>
          </p:nvPr>
        </p:nvSpPr>
        <p:spPr>
          <a:xfrm>
            <a:off x="457200" y="1935480"/>
            <a:ext cx="4614866" cy="4389120"/>
          </a:xfrm>
        </p:spPr>
        <p:txBody>
          <a:bodyPr>
            <a:normAutofit fontScale="70000" lnSpcReduction="20000"/>
          </a:bodyPr>
          <a:lstStyle/>
          <a:p>
            <a:r>
              <a:rPr lang="en-US" smtClean="0"/>
              <a:t>“Τραπέζιον τ</a:t>
            </a:r>
            <a:r>
              <a:rPr lang="el-GR" smtClean="0"/>
              <a:t>ου πόνου</a:t>
            </a:r>
            <a:r>
              <a:rPr lang="en-US" smtClean="0"/>
              <a:t>”</a:t>
            </a:r>
            <a:r>
              <a:rPr lang="el-GR" smtClean="0"/>
              <a:t> - ΑΠΟΦΥΓΗ</a:t>
            </a:r>
          </a:p>
          <a:p>
            <a:r>
              <a:rPr lang="en-US" smtClean="0"/>
              <a:t>Σημαντική περιοχή η οποία περιέχει </a:t>
            </a:r>
          </a:p>
          <a:p>
            <a:pPr lvl="1"/>
            <a:r>
              <a:rPr lang="en-US" smtClean="0"/>
              <a:t>το λαγονοβουβωνικό, </a:t>
            </a:r>
          </a:p>
          <a:p>
            <a:pPr lvl="1"/>
            <a:r>
              <a:rPr lang="en-US" smtClean="0"/>
              <a:t>λαγονοϋπογάστριο, </a:t>
            </a:r>
          </a:p>
          <a:p>
            <a:pPr lvl="1"/>
            <a:r>
              <a:rPr lang="en-US" smtClean="0"/>
              <a:t>μηρογεννητικό νεύρο και πλάγια υποδόρια νεύρα του μηρού τα οποία και νευρώνουν </a:t>
            </a:r>
          </a:p>
          <a:p>
            <a:pPr lvl="2"/>
            <a:r>
              <a:rPr lang="en-US" smtClean="0"/>
              <a:t>τον σπερματικό τόνο, </a:t>
            </a:r>
          </a:p>
          <a:p>
            <a:pPr lvl="2"/>
            <a:r>
              <a:rPr lang="en-US" smtClean="0"/>
              <a:t>όρχι, </a:t>
            </a:r>
          </a:p>
          <a:p>
            <a:pPr lvl="2"/>
            <a:r>
              <a:rPr lang="en-US" smtClean="0"/>
              <a:t>όσχεο, </a:t>
            </a:r>
          </a:p>
          <a:p>
            <a:pPr lvl="2"/>
            <a:r>
              <a:rPr lang="en-US" smtClean="0"/>
              <a:t>άνω </a:t>
            </a:r>
          </a:p>
          <a:p>
            <a:pPr lvl="2"/>
            <a:r>
              <a:rPr lang="en-US" smtClean="0"/>
              <a:t>και πλάγιο μηρό.</a:t>
            </a:r>
          </a:p>
          <a:p>
            <a:endParaRPr lang="el-GR" smtClean="0"/>
          </a:p>
          <a:p>
            <a:endParaRPr lang="el-GR" smtClean="0"/>
          </a:p>
          <a:p>
            <a:endParaRPr lang="el-GR" smtClean="0"/>
          </a:p>
          <a:p>
            <a:r>
              <a:rPr lang="en-US" sz="1400" smtClean="0"/>
              <a:t>Guidelines for laparoscopic (TAPP) and endoscopic (TEP) treatment of inguinal Hernia [International Endohernia Society (IEHS)]</a:t>
            </a:r>
            <a:r>
              <a:rPr lang="el-GR" sz="1400" smtClean="0"/>
              <a:t> </a:t>
            </a:r>
            <a:r>
              <a:rPr lang="en-US" sz="1400" smtClean="0"/>
              <a:t>Surgical Endoscopy September 2011, 25:2773</a:t>
            </a:r>
            <a:endParaRPr lang="el-GR" sz="140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n-US"/>
          </a:p>
        </p:txBody>
      </p:sp>
      <p:pic>
        <p:nvPicPr>
          <p:cNvPr id="7" name="Picture 6" descr="ΤΑ ΤΡΙΓΩΝΑ ΤΟΥ '' ΘΡΗΝΟΥ'' ΚΑΙ ΤΟΥ ''ΠΟΝΟΥ''.jpg"/>
          <p:cNvPicPr>
            <a:picLocks noChangeAspect="1"/>
          </p:cNvPicPr>
          <p:nvPr/>
        </p:nvPicPr>
        <p:blipFill>
          <a:blip r:embed="rId2"/>
          <a:srcRect l="28947" t="19298" r="22368" b="26315"/>
          <a:stretch>
            <a:fillRect/>
          </a:stretch>
        </p:blipFill>
        <p:spPr>
          <a:xfrm>
            <a:off x="5000628" y="2071678"/>
            <a:ext cx="3857652" cy="3232087"/>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mtClean="0"/>
              <a:t>Τεχνικά Σημεία-5.</a:t>
            </a:r>
            <a:endParaRPr lang="el-GR"/>
          </a:p>
        </p:txBody>
      </p:sp>
      <p:sp>
        <p:nvSpPr>
          <p:cNvPr id="2" name="Content Placeholder 1"/>
          <p:cNvSpPr>
            <a:spLocks noGrp="1"/>
          </p:cNvSpPr>
          <p:nvPr>
            <p:ph idx="1"/>
          </p:nvPr>
        </p:nvSpPr>
        <p:spPr/>
        <p:txBody>
          <a:bodyPr>
            <a:normAutofit/>
          </a:bodyPr>
          <a:lstStyle/>
          <a:p>
            <a:r>
              <a:rPr lang="el-GR" sz="2200" smtClean="0"/>
              <a:t>Ο σάκκος της μεγάλης ευθείας κήλης πρεπει να  αναστρέφεται και να καθηλώνεται στο συνδεσμο του </a:t>
            </a:r>
            <a:r>
              <a:rPr lang="en-US" sz="2200" smtClean="0"/>
              <a:t>Cooper </a:t>
            </a:r>
            <a:r>
              <a:rPr lang="el-GR" sz="2200" smtClean="0"/>
              <a:t>προς αποφυγή </a:t>
            </a:r>
            <a:r>
              <a:rPr lang="en-US" sz="2200" smtClean="0"/>
              <a:t>seromas.</a:t>
            </a:r>
          </a:p>
          <a:p>
            <a:r>
              <a:rPr lang="en-US" sz="2200" smtClean="0"/>
              <a:t>O </a:t>
            </a:r>
            <a:r>
              <a:rPr lang="el-GR" sz="2200" smtClean="0"/>
              <a:t>σάκκος της λοξής κήλης πρεπει να απομακρύνεται αμβλέως απο τα σπερματικά αγγεία.</a:t>
            </a:r>
          </a:p>
          <a:p>
            <a:r>
              <a:rPr lang="el-GR" sz="2200" smtClean="0"/>
              <a:t>Η πλήρης ανάταξη μεγάλου σάκκου, μπορεί να επιφέρει βλάβη στις δομές του σπερματικού πόνου και στην αιμάτωση του όρχι.</a:t>
            </a:r>
          </a:p>
          <a:p>
            <a:r>
              <a:rPr lang="el-GR" sz="2200" smtClean="0"/>
              <a:t>Ενας μεγάλος σάκκος μπορεί να απολινωθεί κεντρικά και να διαταμεί περιφερικά.</a:t>
            </a:r>
          </a:p>
          <a:p>
            <a:r>
              <a:rPr lang="en-US" sz="1100" smtClean="0"/>
              <a:t>Guidelines for laparoscopic (TAPP) and endoscopic (TEP) treatment of inguinal Hernia [International Endohernia Society (IEHS)]</a:t>
            </a:r>
            <a:r>
              <a:rPr lang="el-GR" sz="1100" smtClean="0"/>
              <a:t> </a:t>
            </a:r>
            <a:r>
              <a:rPr lang="en-US" sz="1100" smtClean="0"/>
              <a:t>Surgical Endoscopy September 2011, 25:2773</a:t>
            </a:r>
            <a:endParaRPr lang="el-GR" sz="110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mtClean="0"/>
              <a:t>Τεχνικά Σημεία-6.</a:t>
            </a:r>
            <a:endParaRPr lang="el-GR"/>
          </a:p>
        </p:txBody>
      </p:sp>
      <p:sp>
        <p:nvSpPr>
          <p:cNvPr id="2" name="Content Placeholder 1"/>
          <p:cNvSpPr>
            <a:spLocks noGrp="1"/>
          </p:cNvSpPr>
          <p:nvPr>
            <p:ph idx="1"/>
          </p:nvPr>
        </p:nvSpPr>
        <p:spPr/>
        <p:txBody>
          <a:bodyPr>
            <a:normAutofit fontScale="85000" lnSpcReduction="20000"/>
          </a:bodyPr>
          <a:lstStyle/>
          <a:p>
            <a:r>
              <a:rPr lang="el-GR" smtClean="0"/>
              <a:t>Η τοποθέτηση πλέγματος με επικάλυψη &lt;2-3</a:t>
            </a:r>
            <a:r>
              <a:rPr lang="en-US" smtClean="0"/>
              <a:t>cm </a:t>
            </a:r>
            <a:r>
              <a:rPr lang="el-GR" smtClean="0"/>
              <a:t>από το κηλικό άνοιγμα, προδιαθέτει σε εισολκή του πλέγματος και υποτροπή.</a:t>
            </a:r>
          </a:p>
          <a:p>
            <a:r>
              <a:rPr lang="el-GR" smtClean="0"/>
              <a:t>Οσο μεγαλύτερο το άνοιγμα τοσο μεγαλύτερη και η επικάλυψη.</a:t>
            </a:r>
          </a:p>
          <a:p>
            <a:r>
              <a:rPr lang="el-GR" smtClean="0"/>
              <a:t>Η ελάχιστη απόσταση μεταξύ του περιθωρίου του πλέγματος  και εκείνης του κηλικού ανοίγματος, θα πρέπει να είναι ίση με τη διάμετρο του ανοίγματος σε κήλες με μέγεθος 2 cm ή μεγαλύτερο.</a:t>
            </a:r>
          </a:p>
          <a:p>
            <a:r>
              <a:rPr lang="el-GR" smtClean="0"/>
              <a:t>Για μικρά ανοίγματα (&lt;1-2</a:t>
            </a:r>
            <a:r>
              <a:rPr lang="en-US" smtClean="0"/>
              <a:t>cm)</a:t>
            </a:r>
            <a:r>
              <a:rPr lang="el-GR" smtClean="0"/>
              <a:t>, μία ελάχιστη επικάλυψη των 2</a:t>
            </a:r>
            <a:r>
              <a:rPr lang="en-US" smtClean="0"/>
              <a:t>cm </a:t>
            </a:r>
            <a:r>
              <a:rPr lang="el-GR" smtClean="0"/>
              <a:t>θεωρείται αρκετή, ενώ για ανοίγματα &gt;4</a:t>
            </a:r>
            <a:r>
              <a:rPr lang="en-US" smtClean="0"/>
              <a:t>cm </a:t>
            </a:r>
            <a:r>
              <a:rPr lang="el-GR" smtClean="0"/>
              <a:t>θα πρεπει να υπάρχει καθήλωση του πλεγματος.</a:t>
            </a:r>
          </a:p>
          <a:p>
            <a:r>
              <a:rPr lang="el-GR" smtClean="0"/>
              <a:t>Σε ευθείες κήλες με άνοιγμα&gt;4</a:t>
            </a:r>
            <a:r>
              <a:rPr lang="en-US" smtClean="0"/>
              <a:t>cm, </a:t>
            </a:r>
            <a:r>
              <a:rPr lang="el-GR" smtClean="0"/>
              <a:t>η επικάλυψη πρεπει να είναι τουλάχιστον 4</a:t>
            </a:r>
            <a:r>
              <a:rPr lang="en-US" smtClean="0"/>
              <a:t>cm!</a:t>
            </a:r>
            <a:endParaRPr lang="el-GR" smtClean="0"/>
          </a:p>
          <a:p>
            <a:r>
              <a:rPr lang="en-US" sz="1300" smtClean="0"/>
              <a:t>Guidelines for laparoscopic (TAPP) and endoscopic (TEP) treatment of inguinal Hernia [International Endohernia Society (IEHS)]</a:t>
            </a:r>
            <a:r>
              <a:rPr lang="el-GR" sz="1300" smtClean="0"/>
              <a:t> </a:t>
            </a:r>
            <a:r>
              <a:rPr lang="en-US" sz="1300" smtClean="0"/>
              <a:t>Surgical Endoscopy September 2011, 25:2773.</a:t>
            </a:r>
          </a:p>
          <a:p>
            <a:r>
              <a:rPr lang="en-US" sz="1300" smtClean="0"/>
              <a:t>Hollinsky C, Hollinsky KH (1999) Static calculations for   mesh   fixation   by   intra-abdominal   pressure  in laparoscopic extraperitoneal herniorrhaphy. Surg Laparosc Endosc Percutan Tech 9:106–109.</a:t>
            </a:r>
            <a:endParaRPr lang="el-GR" sz="1300" dirty="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mtClean="0"/>
              <a:t>Τεχνικά σημεία (νέα δεδομένα)!</a:t>
            </a:r>
            <a:endParaRPr lang="el-GR"/>
          </a:p>
        </p:txBody>
      </p:sp>
      <p:sp>
        <p:nvSpPr>
          <p:cNvPr id="4" name="Content Placeholder 3"/>
          <p:cNvSpPr>
            <a:spLocks noGrp="1"/>
          </p:cNvSpPr>
          <p:nvPr>
            <p:ph idx="1"/>
          </p:nvPr>
        </p:nvSpPr>
        <p:spPr/>
        <p:txBody>
          <a:bodyPr>
            <a:normAutofit/>
          </a:bodyPr>
          <a:lstStyle/>
          <a:p>
            <a:r>
              <a:rPr lang="el-GR" smtClean="0"/>
              <a:t>Πώς αντιμετωπίζουμε ένα μεγάλο «σάκκο ευθείας κήλης»??</a:t>
            </a:r>
          </a:p>
          <a:p>
            <a:r>
              <a:rPr lang="el-GR" smtClean="0"/>
              <a:t>Σε σχέση με παλαιότερη εκδοχή της καθήλωσης του στον σύνδεσμο του </a:t>
            </a:r>
            <a:r>
              <a:rPr lang="en-US" smtClean="0"/>
              <a:t>Cooper, </a:t>
            </a:r>
            <a:r>
              <a:rPr lang="el-GR" smtClean="0"/>
              <a:t>προτείνεται σύγκλειση του σάκκου-ανοίγματος με ένα </a:t>
            </a:r>
            <a:r>
              <a:rPr lang="en-US" smtClean="0"/>
              <a:t>Pre-tied </a:t>
            </a:r>
            <a:r>
              <a:rPr lang="el-GR" smtClean="0"/>
              <a:t>ράμμα </a:t>
            </a:r>
            <a:r>
              <a:rPr lang="en-US" smtClean="0"/>
              <a:t>loop!</a:t>
            </a:r>
          </a:p>
          <a:p>
            <a:r>
              <a:rPr lang="en-US" sz="1100" smtClean="0"/>
              <a:t>Berney  CR  (2012)  The  Endoloop  technique  for  the primary closure of direct inguinal hernia defect during the  endoscopic  totally  extraperitoneal  approach  Hernia 16:301–305.</a:t>
            </a:r>
          </a:p>
          <a:p>
            <a:r>
              <a:rPr lang="en-US" sz="1100" smtClean="0"/>
              <a:t>Choi YY, Kim Z, Hur KY (2011) Transection of the hernia sac during laparoscopic totally extraperitoneal inguinal hernioplasty: is it safe and feasible? J Laparoendosc Adv Surg Tech 1:149–152.</a:t>
            </a:r>
            <a:endParaRPr lang="el-GR" sz="1100" smtClean="0"/>
          </a:p>
          <a:p>
            <a:endParaRPr lang="el-GR"/>
          </a:p>
        </p:txBody>
      </p:sp>
      <p:sp>
        <p:nvSpPr>
          <p:cNvPr id="5" name="Date Placeholder 4"/>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mtClean="0"/>
              <a:t>Τεχνικά σημεία (νέα δεδομένα)!</a:t>
            </a:r>
            <a:endParaRPr lang="el-GR"/>
          </a:p>
        </p:txBody>
      </p:sp>
      <p:sp>
        <p:nvSpPr>
          <p:cNvPr id="4" name="Content Placeholder 3"/>
          <p:cNvSpPr>
            <a:spLocks noGrp="1"/>
          </p:cNvSpPr>
          <p:nvPr>
            <p:ph idx="1"/>
          </p:nvPr>
        </p:nvSpPr>
        <p:spPr/>
        <p:txBody>
          <a:bodyPr/>
          <a:lstStyle/>
          <a:p>
            <a:r>
              <a:rPr lang="el-GR" smtClean="0"/>
              <a:t>Παροχέτευση του χώρου για αποφυγή </a:t>
            </a:r>
            <a:r>
              <a:rPr lang="en-US" smtClean="0"/>
              <a:t>seromas??</a:t>
            </a:r>
          </a:p>
          <a:p>
            <a:r>
              <a:rPr lang="el-GR" smtClean="0"/>
              <a:t>Μία </a:t>
            </a:r>
            <a:r>
              <a:rPr lang="en-US" smtClean="0"/>
              <a:t>closed-suction </a:t>
            </a:r>
            <a:r>
              <a:rPr lang="el-GR" smtClean="0"/>
              <a:t>αναρρόφηση, μπορεί να τεθεί, με στοχο την μείωση σχηματισμού συλλογής χωρίς τον κίνδυνο λοίμωξης!</a:t>
            </a:r>
          </a:p>
          <a:p>
            <a:r>
              <a:rPr lang="en-US" sz="1200" smtClean="0"/>
              <a:t>Ismail  M,  Garg  M,  Rajagopal  M,  Garg  P  (2009) Impact of closed-suction drain in preperitoneal space on  the  incidence  of  seroma  formation  after  laparoscopic  total  extraperitoneal  inguinal  hernia  repair. Surg  Laparsc  Endosc  Percutan  Tech  19(3):263–266</a:t>
            </a:r>
            <a:endParaRPr lang="el-GR" sz="1200" smtClean="0"/>
          </a:p>
          <a:p>
            <a:endParaRPr lang="el-GR" dirty="0"/>
          </a:p>
        </p:txBody>
      </p:sp>
      <p:sp>
        <p:nvSpPr>
          <p:cNvPr id="5" name="Date Placeholder 4"/>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mtClean="0"/>
              <a:t>Τεχνικά σημεία (νέα δεδομένα)!</a:t>
            </a:r>
            <a:endParaRPr lang="el-GR"/>
          </a:p>
        </p:txBody>
      </p:sp>
      <p:sp>
        <p:nvSpPr>
          <p:cNvPr id="5" name="Content Placeholder 4"/>
          <p:cNvSpPr>
            <a:spLocks noGrp="1"/>
          </p:cNvSpPr>
          <p:nvPr>
            <p:ph idx="1"/>
          </p:nvPr>
        </p:nvSpPr>
        <p:spPr/>
        <p:txBody>
          <a:bodyPr>
            <a:normAutofit/>
          </a:bodyPr>
          <a:lstStyle/>
          <a:p>
            <a:r>
              <a:rPr lang="el-GR" smtClean="0"/>
              <a:t>Δεν υπάρχει καμμία στατιστικά σημαντική διαφορά στο μετεγχειρητικό άλγος με την χρήση τοπικού αναισθητικού στην </a:t>
            </a:r>
            <a:r>
              <a:rPr lang="en-US" smtClean="0"/>
              <a:t>TEP </a:t>
            </a:r>
            <a:r>
              <a:rPr lang="el-GR" smtClean="0"/>
              <a:t>(πχ </a:t>
            </a:r>
            <a:r>
              <a:rPr lang="en-US" smtClean="0"/>
              <a:t>bupivacaine</a:t>
            </a:r>
            <a:r>
              <a:rPr lang="el-GR" smtClean="0"/>
              <a:t>) και πρέπει να αποφεύγεται!</a:t>
            </a:r>
          </a:p>
          <a:p>
            <a:r>
              <a:rPr lang="en-US" sz="1100" smtClean="0"/>
              <a:t>Tong YS, Wu CC, Bai CH, Lee HC, Liang HH, KuoLJ, Wei PL, Tam KW (2014) Effect of extraperitoneal bupivacaine analgesia in laparoscopic inguinal hernia repair: a meta-analysis of randomized controlled trials Hernia 18(2):177–183. </a:t>
            </a:r>
          </a:p>
          <a:p>
            <a:r>
              <a:rPr lang="en-US" sz="1100" smtClean="0"/>
              <a:t>Abbas  MH,  Hamade  A,  Choudhry  MN,  Hamza  N,Nadeem R, Ammori BJ (2010) Infiltration of wounds and   extraperitoneal   pace   with   local   anesthetic   in patients  undergoing  laparoscopic  totally  extraperitoneal  repair  of  unilateral  inguinal  hernias:  a  randomized  double-blind  placebo-controlled  trial.  Scand  JSurg 99:18–23. </a:t>
            </a:r>
            <a:endParaRPr lang="el-GR" sz="1100" smtClean="0"/>
          </a:p>
          <a:p>
            <a:endParaRPr lang="el-GR"/>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mtClean="0"/>
              <a:t>Λαπαροσκοπική επέμβαση στην επιπλεγμένη κήλη.</a:t>
            </a:r>
            <a:endParaRPr lang="el-GR" dirty="0"/>
          </a:p>
        </p:txBody>
      </p:sp>
      <p:sp>
        <p:nvSpPr>
          <p:cNvPr id="5" name="Content Placeholder 4"/>
          <p:cNvSpPr>
            <a:spLocks noGrp="1"/>
          </p:cNvSpPr>
          <p:nvPr>
            <p:ph idx="1"/>
          </p:nvPr>
        </p:nvSpPr>
        <p:spPr/>
        <p:txBody>
          <a:bodyPr>
            <a:normAutofit fontScale="85000" lnSpcReduction="20000"/>
          </a:bodyPr>
          <a:lstStyle/>
          <a:p>
            <a:r>
              <a:rPr lang="el-GR" smtClean="0">
                <a:solidFill>
                  <a:srgbClr val="7030A0"/>
                </a:solidFill>
              </a:rPr>
              <a:t>Η ΤΑ</a:t>
            </a:r>
            <a:r>
              <a:rPr lang="en-US" smtClean="0">
                <a:solidFill>
                  <a:srgbClr val="7030A0"/>
                </a:solidFill>
              </a:rPr>
              <a:t>P </a:t>
            </a:r>
            <a:r>
              <a:rPr lang="el-GR" smtClean="0">
                <a:solidFill>
                  <a:srgbClr val="7030A0"/>
                </a:solidFill>
              </a:rPr>
              <a:t>και η </a:t>
            </a:r>
            <a:r>
              <a:rPr lang="en-US" smtClean="0">
                <a:solidFill>
                  <a:srgbClr val="7030A0"/>
                </a:solidFill>
              </a:rPr>
              <a:t>TEP, </a:t>
            </a:r>
            <a:r>
              <a:rPr lang="el-GR" smtClean="0">
                <a:solidFill>
                  <a:srgbClr val="7030A0"/>
                </a:solidFill>
              </a:rPr>
              <a:t>αποτελούν θεραπευτικές επιλογές για την μεγάλη οσχεοκήλη.</a:t>
            </a:r>
          </a:p>
          <a:p>
            <a:r>
              <a:rPr lang="el-GR" smtClean="0"/>
              <a:t>Σε μεγάλες οσχεοκήλες συνιστάται μεγαλύτερο πλέγμα, μεγέθους 12Χ17</a:t>
            </a:r>
            <a:r>
              <a:rPr lang="en-US" smtClean="0"/>
              <a:t>cm</a:t>
            </a:r>
            <a:r>
              <a:rPr lang="el-GR" smtClean="0"/>
              <a:t>!</a:t>
            </a:r>
          </a:p>
          <a:p>
            <a:r>
              <a:rPr lang="el-GR" smtClean="0"/>
              <a:t>Σε μεγάλα χάσματα λοξής βουβωνοκήλης-οσχεοκήλης, η επικάλυψη του πλέγματος πρεπει να ξεπερνά τα 1-3</a:t>
            </a:r>
            <a:r>
              <a:rPr lang="en-US" smtClean="0"/>
              <a:t>cm, </a:t>
            </a:r>
            <a:r>
              <a:rPr lang="el-GR" smtClean="0"/>
              <a:t>πλαγίως προς την λαγονιο ακρολοφία. Επιπροσθέτως μπορει να εφαρμοστεί καθήλωση με </a:t>
            </a:r>
            <a:r>
              <a:rPr lang="en-US" smtClean="0"/>
              <a:t>fibrine</a:t>
            </a:r>
            <a:r>
              <a:rPr lang="el-GR" smtClean="0"/>
              <a:t>, στον ψοϊτη μυ!</a:t>
            </a:r>
          </a:p>
          <a:p>
            <a:r>
              <a:rPr lang="el-GR" smtClean="0"/>
              <a:t>Η εφαρμογή της </a:t>
            </a:r>
            <a:r>
              <a:rPr lang="en-US" smtClean="0"/>
              <a:t>TEP </a:t>
            </a:r>
            <a:r>
              <a:rPr lang="el-GR" smtClean="0"/>
              <a:t>στην περισφιγμένη ή μη ανατασσομένη κήλη, πρεπει παντα να συνδυάζεται με περιτοναιοσκόπηση για επιθεώρηση του περισφιγμενου σπλάχνου!!</a:t>
            </a:r>
          </a:p>
          <a:p>
            <a:r>
              <a:rPr lang="en-US" smtClean="0"/>
              <a:t> </a:t>
            </a:r>
            <a:r>
              <a:rPr lang="en-US" sz="1300" smtClean="0"/>
              <a:t>Leibl BJ, Schmedt CG, Kraft K, Kraft B, Bittner R(2001) Laparoscopic transperitoneal hernia repair of incarcerated hernias: Is it feasible? Results of a prospective study. Surg Endosc 15:1179–1183</a:t>
            </a:r>
            <a:r>
              <a:rPr lang="el-GR" sz="1300" smtClean="0"/>
              <a:t>.</a:t>
            </a:r>
          </a:p>
          <a:p>
            <a:r>
              <a:rPr lang="en-US" sz="1300" smtClean="0"/>
              <a:t> Ferzli G, Shapiro K, Chaudry G, Patel S (2004) Laparoscopic extraperitoneal approach to acutely incarcerated inguinal hernia. Surg Endosc 18:228–231</a:t>
            </a:r>
            <a:r>
              <a:rPr lang="en-US" smtClean="0"/>
              <a:t>. </a:t>
            </a:r>
            <a:endParaRPr lang="el-GR" dirty="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extLst>
      <p:ext uri="{BB962C8B-B14F-4D97-AF65-F5344CB8AC3E}">
        <p14:creationId xmlns:p14="http://schemas.microsoft.com/office/powerpoint/2010/main" xmlns="" val="343947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85728"/>
            <a:ext cx="8229600" cy="1143000"/>
          </a:xfrm>
        </p:spPr>
        <p:txBody>
          <a:bodyPr/>
          <a:lstStyle/>
          <a:p>
            <a:r>
              <a:rPr lang="el-GR" smtClean="0"/>
              <a:t>Ανατομική ανάλυση.</a:t>
            </a:r>
            <a:endParaRPr lang="el-GR"/>
          </a:p>
        </p:txBody>
      </p:sp>
      <p:sp>
        <p:nvSpPr>
          <p:cNvPr id="4" name="Content Placeholder 3"/>
          <p:cNvSpPr>
            <a:spLocks noGrp="1"/>
          </p:cNvSpPr>
          <p:nvPr>
            <p:ph sz="half" idx="1"/>
          </p:nvPr>
        </p:nvSpPr>
        <p:spPr>
          <a:xfrm>
            <a:off x="428596" y="1500174"/>
            <a:ext cx="4038600" cy="2571768"/>
          </a:xfrm>
        </p:spPr>
        <p:txBody>
          <a:bodyPr>
            <a:normAutofit fontScale="77500" lnSpcReduction="20000"/>
          </a:bodyPr>
          <a:lstStyle/>
          <a:p>
            <a:r>
              <a:rPr lang="el-GR" smtClean="0"/>
              <a:t>Το μυοκτενιαίο στόμιο ορίζεται προς τα άνω από το µυοαπονευρωτικό τόξο του έσω και του εγκαρσίου κοιλιακού µυός, επί τα εντός από τον ορθό κοιλιακό µυ και τη θήκη του, επί τα εκτός από τον λαγονοψοΐτη µυ και προς τα κάτω από τον σύνδεσµο του </a:t>
            </a:r>
            <a:r>
              <a:rPr lang="en-US" smtClean="0"/>
              <a:t>Cooper!!</a:t>
            </a:r>
            <a:endParaRPr lang="el-GR"/>
          </a:p>
        </p:txBody>
      </p:sp>
      <p:sp>
        <p:nvSpPr>
          <p:cNvPr id="5" name="Content Placeholder 4"/>
          <p:cNvSpPr>
            <a:spLocks noGrp="1"/>
          </p:cNvSpPr>
          <p:nvPr>
            <p:ph sz="half" idx="2"/>
          </p:nvPr>
        </p:nvSpPr>
        <p:spPr>
          <a:xfrm>
            <a:off x="4714876" y="1500174"/>
            <a:ext cx="4038600" cy="4434840"/>
          </a:xfrm>
        </p:spPr>
        <p:txBody>
          <a:bodyPr>
            <a:normAutofit fontScale="77500" lnSpcReduction="20000"/>
          </a:bodyPr>
          <a:lstStyle/>
          <a:p>
            <a:r>
              <a:rPr lang="el-GR" smtClean="0"/>
              <a:t>Το στόμιο αυτό χωρίζεται µε τον βουβωνικό σύνδεσµο σε άνω ηµιµόριο, στο οποίο η εγκαρσία περιτονία διαπερνάται κάθετα από το έσω βουβωνικό στόµιο και που αποτελεί τη θέση προβολής των λοξών και των ευθείων βουβωνοκηλών, και σε κάτω ηµιµόριο, όπου η εγκαρσία περιτονία διαπερνάται από τα µηριαία αγγεία και αποτελεί τη θέση ανάπτυξης των µηροκηλών!!</a:t>
            </a:r>
            <a:endParaRPr lang="el-GR"/>
          </a:p>
        </p:txBody>
      </p:sp>
      <p:pic>
        <p:nvPicPr>
          <p:cNvPr id="6" name="Picture 5" descr="myopectineal.jpg"/>
          <p:cNvPicPr>
            <a:picLocks noChangeAspect="1"/>
          </p:cNvPicPr>
          <p:nvPr/>
        </p:nvPicPr>
        <p:blipFill>
          <a:blip r:embed="rId2"/>
          <a:srcRect b="7692"/>
          <a:stretch>
            <a:fillRect/>
          </a:stretch>
        </p:blipFill>
        <p:spPr>
          <a:xfrm>
            <a:off x="0" y="4275498"/>
            <a:ext cx="4971946" cy="2582502"/>
          </a:xfrm>
          <a:prstGeom prst="rect">
            <a:avLst/>
          </a:prstGeom>
          <a:ln>
            <a:noFill/>
          </a:ln>
          <a:effectLst>
            <a:softEdge rad="112500"/>
          </a:effectLst>
        </p:spPr>
      </p:pic>
      <p:sp>
        <p:nvSpPr>
          <p:cNvPr id="7" name="Date Placeholder 6"/>
          <p:cNvSpPr>
            <a:spLocks noGrp="1"/>
          </p:cNvSpPr>
          <p:nvPr>
            <p:ph type="dt" sz="half" idx="10"/>
          </p:nvPr>
        </p:nvSpPr>
        <p:spPr/>
        <p:txBody>
          <a:bodyPr/>
          <a:lstStyle/>
          <a:p>
            <a:r>
              <a:rPr lang="el-GR" smtClean="0"/>
              <a:t>Γεώργιος Χ.Σάμπαλης</a:t>
            </a:r>
            <a:endParaRPr lang="en-US"/>
          </a:p>
        </p:txBody>
      </p:sp>
      <p:sp>
        <p:nvSpPr>
          <p:cNvPr id="8" name="Footer Placeholder 7"/>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4000" smtClean="0"/>
              <a:t>Λαπαροσκοπική επέμβαση στην Υποτροπή της «ανοικτής» επέμβασης.</a:t>
            </a:r>
            <a:endParaRPr lang="el-GR" sz="4000" dirty="0"/>
          </a:p>
        </p:txBody>
      </p:sp>
      <p:sp>
        <p:nvSpPr>
          <p:cNvPr id="5" name="Content Placeholder 4"/>
          <p:cNvSpPr>
            <a:spLocks noGrp="1"/>
          </p:cNvSpPr>
          <p:nvPr>
            <p:ph idx="1"/>
          </p:nvPr>
        </p:nvSpPr>
        <p:spPr/>
        <p:txBody>
          <a:bodyPr>
            <a:normAutofit fontScale="92500" lnSpcReduction="10000"/>
          </a:bodyPr>
          <a:lstStyle/>
          <a:p>
            <a:r>
              <a:rPr lang="el-GR" smtClean="0"/>
              <a:t>Η </a:t>
            </a:r>
            <a:r>
              <a:rPr lang="en-US" smtClean="0"/>
              <a:t>TEP</a:t>
            </a:r>
            <a:r>
              <a:rPr lang="el-GR" smtClean="0"/>
              <a:t>, πλεονεκτεί σαφώς της ανοικτής επανεπέμβασης στην υποτροπή της κηλης. Ειδικά ως προς το ευδιάκριτο ανατομικό πεδίο και την ενίσχυση της μυικης ισχύος.</a:t>
            </a:r>
          </a:p>
          <a:p>
            <a:r>
              <a:rPr lang="el-GR" smtClean="0"/>
              <a:t>Η επανεμφάνιση – υποτροπή είναι χαμηλότερη σε σχέση με την «ανοικτη» επανεπέμβαση, σε ποσοστά 0,3% 1, και 1,3% 2, σε σχέση με ποσοστά 3-6% !!</a:t>
            </a:r>
          </a:p>
          <a:p>
            <a:r>
              <a:rPr lang="en-US" sz="1300" smtClean="0"/>
              <a:t>Ramshaw B et al. (2001) Laparoscopic inguinal hernia repair: lessons learned after 1,224 consecutive cases. Surg Endosc 15:50–54</a:t>
            </a:r>
            <a:endParaRPr lang="el-GR" sz="1300" smtClean="0"/>
          </a:p>
          <a:p>
            <a:r>
              <a:rPr lang="en-US" sz="1300" smtClean="0"/>
              <a:t>Bay-Nielson M, Kehlet H, Strand L, Malmstrom J,Andersen FH, Wara P, Juul P, Callesen T (2001)Quality assessment of 26,304 herniorrhaphies in Denmark: a prospective nationwide study. Lancet 358:1124–1128.</a:t>
            </a:r>
            <a:endParaRPr lang="el-GR" sz="1300" smtClean="0"/>
          </a:p>
          <a:p>
            <a:r>
              <a:rPr lang="el-GR" smtClean="0"/>
              <a:t>Η υποτροπή μετά από </a:t>
            </a:r>
            <a:r>
              <a:rPr lang="en-US" smtClean="0"/>
              <a:t>TAPP-TEP</a:t>
            </a:r>
            <a:r>
              <a:rPr lang="el-GR" smtClean="0"/>
              <a:t>, πρεπει να αντιμετωπίζεται με επέμβαση </a:t>
            </a:r>
            <a:r>
              <a:rPr lang="en-US" smtClean="0"/>
              <a:t>TAPP, </a:t>
            </a:r>
            <a:r>
              <a:rPr lang="el-GR" smtClean="0"/>
              <a:t>(και ειδικά από πολύ έμπειρους χειρουργούς).</a:t>
            </a:r>
          </a:p>
          <a:p>
            <a:r>
              <a:rPr lang="en-US" sz="1200" smtClean="0"/>
              <a:t>Guidelines for laparoscopic (TAPP) and endoscopic (TEP) treatment of inguinal Hernia [International Endohernia Society (IEHS)]</a:t>
            </a:r>
            <a:r>
              <a:rPr lang="el-GR" sz="1200" smtClean="0"/>
              <a:t> </a:t>
            </a:r>
            <a:r>
              <a:rPr lang="en-US" sz="1200" smtClean="0"/>
              <a:t>Surgical Endoscopy September 2011, 25:2773.</a:t>
            </a:r>
          </a:p>
          <a:p>
            <a:endParaRPr lang="el-GR" smtClean="0"/>
          </a:p>
          <a:p>
            <a:endParaRPr lang="el-GR" dirty="0" smtClean="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extLst>
      <p:ext uri="{BB962C8B-B14F-4D97-AF65-F5344CB8AC3E}">
        <p14:creationId xmlns:p14="http://schemas.microsoft.com/office/powerpoint/2010/main" xmlns="" val="49655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mtClean="0"/>
              <a:t>Λαπαροσκοπική </a:t>
            </a:r>
            <a:r>
              <a:rPr lang="en-US" smtClean="0"/>
              <a:t>TEP </a:t>
            </a:r>
            <a:r>
              <a:rPr lang="el-GR" smtClean="0"/>
              <a:t>και πλέγμα</a:t>
            </a:r>
            <a:endParaRPr lang="el-GR" dirty="0"/>
          </a:p>
        </p:txBody>
      </p:sp>
      <p:sp>
        <p:nvSpPr>
          <p:cNvPr id="2" name="Content Placeholder 1"/>
          <p:cNvSpPr>
            <a:spLocks noGrp="1"/>
          </p:cNvSpPr>
          <p:nvPr>
            <p:ph idx="1"/>
          </p:nvPr>
        </p:nvSpPr>
        <p:spPr/>
        <p:txBody>
          <a:bodyPr>
            <a:normAutofit fontScale="92500" lnSpcReduction="10000"/>
          </a:bodyPr>
          <a:lstStyle/>
          <a:p>
            <a:r>
              <a:rPr lang="el-GR" smtClean="0"/>
              <a:t>Το μικρό πλέγμα, παιζει ρόλο στην εμφάνιση υποτροπής μετά από </a:t>
            </a:r>
            <a:r>
              <a:rPr lang="en-US" smtClean="0"/>
              <a:t>TEP.</a:t>
            </a:r>
          </a:p>
          <a:p>
            <a:r>
              <a:rPr lang="el-GR" smtClean="0"/>
              <a:t>Η ανεπαρκής Παρασκευή του προπεριτοναϊκού χωρου, παιζει σημαντικό ρόλο στην αδυναμία τοποθέτηση μεγάλου πλέγματος.</a:t>
            </a:r>
          </a:p>
          <a:p>
            <a:r>
              <a:rPr lang="el-GR" smtClean="0"/>
              <a:t>Χρήση καθηλωτικών δεν εξασφαλίζει την μη υποτροπή σε μικρό πλέγμα.</a:t>
            </a:r>
          </a:p>
          <a:p>
            <a:r>
              <a:rPr lang="el-GR" smtClean="0"/>
              <a:t>Πλέγμα τουλάχιστον 10Χ15</a:t>
            </a:r>
            <a:r>
              <a:rPr lang="en-US" smtClean="0"/>
              <a:t>cm </a:t>
            </a:r>
            <a:r>
              <a:rPr lang="el-GR" smtClean="0"/>
              <a:t>επιβάλλεται, ενώ γιά ανοίγματα &gt;3-4</a:t>
            </a:r>
            <a:r>
              <a:rPr lang="en-US" smtClean="0"/>
              <a:t>cm </a:t>
            </a:r>
            <a:r>
              <a:rPr lang="el-GR" smtClean="0"/>
              <a:t>σε ευθείες και &gt;4 σε λοξές, προτείνεται 12Χ17</a:t>
            </a:r>
            <a:r>
              <a:rPr lang="en-US" smtClean="0"/>
              <a:t>cm.</a:t>
            </a:r>
          </a:p>
          <a:p>
            <a:r>
              <a:rPr lang="en-US" sz="1200" smtClean="0"/>
              <a:t>Lowham AS, Filipi CJ, Fitzgibbons RJ Jr, Stoppa R,Wantz GE, Felix EL, Crafton WB (1997) Mechanisms of hernia recurrence after preperitoneal mesh repair. Ann Surg 225:422–431</a:t>
            </a:r>
          </a:p>
          <a:p>
            <a:r>
              <a:rPr lang="en-US" sz="1200" smtClean="0"/>
              <a:t>Lowham AS, Filipi CJ, Fitzgibbons RJ Jr, Stoppa R,Wantz GE, Felix EL, Crafton WB (1997) Mechanisms of hernia recurrence after preperitoneal mesh repair. Traditional and laparoscopic. Ann Surg. 225:422–431</a:t>
            </a:r>
            <a:endParaRPr lang="el-GR" sz="1200" dirty="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extLst>
      <p:ext uri="{BB962C8B-B14F-4D97-AF65-F5344CB8AC3E}">
        <p14:creationId xmlns:p14="http://schemas.microsoft.com/office/powerpoint/2010/main" xmlns="" val="567033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mtClean="0"/>
              <a:t>Λαπαροσκοπική </a:t>
            </a:r>
            <a:r>
              <a:rPr lang="en-US" smtClean="0"/>
              <a:t>TEP </a:t>
            </a:r>
            <a:r>
              <a:rPr lang="el-GR" smtClean="0"/>
              <a:t>και είδος πλέγματος!</a:t>
            </a:r>
            <a:endParaRPr lang="el-GR" dirty="0"/>
          </a:p>
        </p:txBody>
      </p:sp>
      <p:sp>
        <p:nvSpPr>
          <p:cNvPr id="2" name="Content Placeholder 1"/>
          <p:cNvSpPr>
            <a:spLocks noGrp="1"/>
          </p:cNvSpPr>
          <p:nvPr>
            <p:ph idx="1"/>
          </p:nvPr>
        </p:nvSpPr>
        <p:spPr/>
        <p:txBody>
          <a:bodyPr>
            <a:normAutofit/>
          </a:bodyPr>
          <a:lstStyle/>
          <a:p>
            <a:r>
              <a:rPr lang="el-GR" smtClean="0"/>
              <a:t>Πολλαπλές μελέτες εχουν καταλήξει πως η χρήση</a:t>
            </a:r>
            <a:r>
              <a:rPr lang="en-US" smtClean="0"/>
              <a:t>:</a:t>
            </a:r>
          </a:p>
          <a:p>
            <a:r>
              <a:rPr lang="el-GR" smtClean="0"/>
              <a:t>Μονόκλωνου πλέγματος, με διάμετρο πόρων  τουλάχιστον 1.0-1.5</a:t>
            </a:r>
            <a:r>
              <a:rPr lang="en-US" smtClean="0"/>
              <a:t>mm</a:t>
            </a:r>
            <a:r>
              <a:rPr lang="el-GR" smtClean="0"/>
              <a:t> (χαρακτηριζεται </a:t>
            </a:r>
            <a:r>
              <a:rPr lang="en-US" smtClean="0"/>
              <a:t>light-weight), </a:t>
            </a:r>
            <a:r>
              <a:rPr lang="el-GR" smtClean="0"/>
              <a:t>και χαρακτήριζόμενο από ελάχιστη αντοχή στον εφελκυσμό προς όλες τις κατευθύνσεις 16Ν/</a:t>
            </a:r>
            <a:r>
              <a:rPr lang="en-US" smtClean="0"/>
              <a:t>cm, </a:t>
            </a:r>
            <a:r>
              <a:rPr lang="el-GR" smtClean="0"/>
              <a:t>παρουσιάζει τα περισσότερα πλεονεκτήματα!</a:t>
            </a:r>
          </a:p>
          <a:p>
            <a:r>
              <a:rPr lang="en-US" sz="1100" smtClean="0"/>
              <a:t>Horstmann  R,  Hellwig  M,  Classen  C,  Rottgermann  S,Palmes  D  (2006)  Impact  of  polypropylene  amount  on functional outcome and quality of life after inguinal hernia repair  by  the  TAPP  procedure  using  pure,  mixed  and titanium coated meshes. World J Surg 30:1742–1749.</a:t>
            </a:r>
            <a:endParaRPr lang="el-GR" sz="1100" smtClean="0"/>
          </a:p>
          <a:p>
            <a:r>
              <a:rPr lang="en-US" sz="1100" smtClean="0"/>
              <a:t>Langenbach MR, Schmidt J, Ubrig B, Zirngibl H (2008) Sixty-month follow- up after endoscopic inguinal hernia repair with three types of mesh: a prospective randomized trial. Surg Endosc 22:1790–1797.</a:t>
            </a:r>
          </a:p>
          <a:p>
            <a:endParaRPr lang="en-US" dirty="0" err="1" smtClean="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extLst>
      <p:ext uri="{BB962C8B-B14F-4D97-AF65-F5344CB8AC3E}">
        <p14:creationId xmlns:p14="http://schemas.microsoft.com/office/powerpoint/2010/main" xmlns="" val="99705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mtClean="0"/>
              <a:t>Λαπαροσκοπική </a:t>
            </a:r>
            <a:r>
              <a:rPr lang="en-US" smtClean="0"/>
              <a:t>TEP </a:t>
            </a:r>
            <a:r>
              <a:rPr lang="el-GR" smtClean="0"/>
              <a:t>και καθήλωση πλέγματος-1</a:t>
            </a:r>
            <a:endParaRPr lang="el-GR" dirty="0"/>
          </a:p>
        </p:txBody>
      </p:sp>
      <p:sp>
        <p:nvSpPr>
          <p:cNvPr id="2" name="Content Placeholder 1"/>
          <p:cNvSpPr>
            <a:spLocks noGrp="1"/>
          </p:cNvSpPr>
          <p:nvPr>
            <p:ph idx="1"/>
          </p:nvPr>
        </p:nvSpPr>
        <p:spPr>
          <a:xfrm>
            <a:off x="457200" y="1935480"/>
            <a:ext cx="5043494" cy="1422082"/>
          </a:xfrm>
        </p:spPr>
        <p:txBody>
          <a:bodyPr>
            <a:normAutofit fontScale="55000" lnSpcReduction="20000"/>
          </a:bodyPr>
          <a:lstStyle/>
          <a:p>
            <a:r>
              <a:rPr lang="el-GR" smtClean="0"/>
              <a:t>Καθήλωση και μή καθήλωση σε </a:t>
            </a:r>
            <a:r>
              <a:rPr lang="en-US" smtClean="0"/>
              <a:t>TAPP-TEP, </a:t>
            </a:r>
            <a:r>
              <a:rPr lang="el-GR" smtClean="0"/>
              <a:t>χαρακτηρίζεται  από ισοδύναμα ποσοστά  υποτροπής.</a:t>
            </a:r>
          </a:p>
          <a:p>
            <a:r>
              <a:rPr lang="el-GR" smtClean="0"/>
              <a:t>Παρόλα αυτά όμως η μη καθήλωση συνιστάται σε κήλες τυπου </a:t>
            </a:r>
            <a:r>
              <a:rPr lang="en-US" smtClean="0"/>
              <a:t>LI, II, and MI, II hernias (EHS classification).</a:t>
            </a:r>
            <a:endParaRPr lang="el-GR" smtClean="0"/>
          </a:p>
          <a:p>
            <a:r>
              <a:rPr lang="el-GR" smtClean="0"/>
              <a:t>Ενώ σε μεγαλύτερες κήλες (</a:t>
            </a:r>
            <a:r>
              <a:rPr lang="en-US" smtClean="0"/>
              <a:t>LIII, MIII</a:t>
            </a:r>
            <a:r>
              <a:rPr lang="el-GR" smtClean="0"/>
              <a:t>) συνιστάται καθήλωση!</a:t>
            </a:r>
            <a:endParaRPr lang="el-GR" dirty="0"/>
          </a:p>
        </p:txBody>
      </p:sp>
      <p:pic>
        <p:nvPicPr>
          <p:cNvPr id="5" name="Content Placeholder 4" descr="table1.jpg"/>
          <p:cNvPicPr>
            <a:picLocks noGrp="1" noChangeAspect="1"/>
          </p:cNvPicPr>
          <p:nvPr>
            <p:ph sz="half" idx="4294967295"/>
          </p:nvPr>
        </p:nvPicPr>
        <p:blipFill>
          <a:blip r:embed="rId2"/>
          <a:stretch>
            <a:fillRect/>
          </a:stretch>
        </p:blipFill>
        <p:spPr>
          <a:xfrm>
            <a:off x="1714480" y="3286124"/>
            <a:ext cx="6005513" cy="3381375"/>
          </a:xfrm>
        </p:spPr>
      </p:pic>
      <p:pic>
        <p:nvPicPr>
          <p:cNvPr id="6" name="Picture 5" descr="EHS_Classification.jpg"/>
          <p:cNvPicPr>
            <a:picLocks noChangeAspect="1"/>
          </p:cNvPicPr>
          <p:nvPr/>
        </p:nvPicPr>
        <p:blipFill>
          <a:blip r:embed="rId3"/>
          <a:stretch>
            <a:fillRect/>
          </a:stretch>
        </p:blipFill>
        <p:spPr>
          <a:xfrm>
            <a:off x="5786446" y="1285860"/>
            <a:ext cx="3214678" cy="1532906"/>
          </a:xfrm>
          <a:prstGeom prst="rect">
            <a:avLst/>
          </a:prstGeom>
        </p:spPr>
      </p:pic>
      <p:sp>
        <p:nvSpPr>
          <p:cNvPr id="7" name="Date Placeholder 6"/>
          <p:cNvSpPr>
            <a:spLocks noGrp="1"/>
          </p:cNvSpPr>
          <p:nvPr>
            <p:ph type="dt" sz="half" idx="10"/>
          </p:nvPr>
        </p:nvSpPr>
        <p:spPr/>
        <p:txBody>
          <a:bodyPr/>
          <a:lstStyle/>
          <a:p>
            <a:r>
              <a:rPr lang="el-GR" smtClean="0"/>
              <a:t>Γεώργιος Χ.Σάμπαλης</a:t>
            </a:r>
            <a:endParaRPr lang="en-US"/>
          </a:p>
        </p:txBody>
      </p:sp>
      <p:sp>
        <p:nvSpPr>
          <p:cNvPr id="8" name="Footer Placeholder 7"/>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extLst>
      <p:ext uri="{BB962C8B-B14F-4D97-AF65-F5344CB8AC3E}">
        <p14:creationId xmlns:p14="http://schemas.microsoft.com/office/powerpoint/2010/main" xmlns="" val="1023796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9146"/>
          </a:xfrm>
        </p:spPr>
        <p:txBody>
          <a:bodyPr>
            <a:noAutofit/>
          </a:bodyPr>
          <a:lstStyle/>
          <a:p>
            <a:r>
              <a:rPr lang="el-GR" sz="3200" smtClean="0"/>
              <a:t>Λαπαροσκοπική </a:t>
            </a:r>
            <a:r>
              <a:rPr lang="en-US" sz="3200" smtClean="0"/>
              <a:t>TEP </a:t>
            </a:r>
            <a:r>
              <a:rPr lang="el-GR" sz="3200" smtClean="0"/>
              <a:t>και καθήλωση πλέγματος-2</a:t>
            </a:r>
            <a:endParaRPr lang="el-GR" sz="3200" dirty="0"/>
          </a:p>
        </p:txBody>
      </p:sp>
      <p:sp>
        <p:nvSpPr>
          <p:cNvPr id="2" name="Content Placeholder 1"/>
          <p:cNvSpPr>
            <a:spLocks noGrp="1"/>
          </p:cNvSpPr>
          <p:nvPr>
            <p:ph idx="1"/>
          </p:nvPr>
        </p:nvSpPr>
        <p:spPr>
          <a:xfrm>
            <a:off x="457200" y="1214422"/>
            <a:ext cx="8115328" cy="1500198"/>
          </a:xfrm>
        </p:spPr>
        <p:txBody>
          <a:bodyPr>
            <a:normAutofit/>
          </a:bodyPr>
          <a:lstStyle/>
          <a:p>
            <a:r>
              <a:rPr lang="el-GR" sz="1800" smtClean="0"/>
              <a:t>Ο χρόνιος μετεγχειρητικός πόνος μελετήθηκε σε αρκετές μελέτες αλλά στατιστικά σημαντική διαφορά βρέθηκε να σχετίζεται με την καθήλωση του πλέγματος σε μία μελέτη.</a:t>
            </a:r>
          </a:p>
          <a:p>
            <a:r>
              <a:rPr lang="en-US" sz="1050" smtClean="0"/>
              <a:t>Taylor C, Layani L, Liew V, Ghusn M, Crampton N,White  S  (2008)  Laparoscopic  inguinal  hernia  repair without mesh fixation: early results of a large randomised clinical trial. Surg Endosc 22:757–762</a:t>
            </a:r>
            <a:endParaRPr lang="el-GR" sz="1050" dirty="0"/>
          </a:p>
        </p:txBody>
      </p:sp>
      <p:pic>
        <p:nvPicPr>
          <p:cNvPr id="7" name="Picture 6" descr="table2.jpg"/>
          <p:cNvPicPr>
            <a:picLocks noChangeAspect="1"/>
          </p:cNvPicPr>
          <p:nvPr/>
        </p:nvPicPr>
        <p:blipFill>
          <a:blip r:embed="rId2"/>
          <a:stretch>
            <a:fillRect/>
          </a:stretch>
        </p:blipFill>
        <p:spPr>
          <a:xfrm>
            <a:off x="857224" y="2857496"/>
            <a:ext cx="7048500" cy="1762125"/>
          </a:xfrm>
          <a:prstGeom prst="rect">
            <a:avLst/>
          </a:prstGeom>
        </p:spPr>
      </p:pic>
      <p:sp>
        <p:nvSpPr>
          <p:cNvPr id="8" name="Content Placeholder 1"/>
          <p:cNvSpPr txBox="1">
            <a:spLocks/>
          </p:cNvSpPr>
          <p:nvPr/>
        </p:nvSpPr>
        <p:spPr>
          <a:xfrm>
            <a:off x="428596" y="4786322"/>
            <a:ext cx="8115328" cy="1500198"/>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l-GR" sz="1800" b="0" i="0" u="none" strike="noStrike" kern="1200" cap="none" spc="0" normalizeH="0" baseline="0" noProof="0" smtClean="0">
                <a:ln>
                  <a:noFill/>
                </a:ln>
                <a:solidFill>
                  <a:schemeClr val="tx1"/>
                </a:solidFill>
                <a:effectLst/>
                <a:uLnTx/>
                <a:uFillTx/>
                <a:latin typeface="+mn-lt"/>
                <a:ea typeface="+mn-ea"/>
                <a:cs typeface="+mn-cs"/>
              </a:rPr>
              <a:t>Δεν εχει βρεθεί στατιστικά σημαντική διαφορά σε επιπλοκές</a:t>
            </a:r>
            <a:r>
              <a:rPr kumimoji="0" lang="el-GR" sz="1800" b="0" i="0" u="none" strike="noStrike" kern="1200" cap="none" spc="0" normalizeH="0" noProof="0" smtClean="0">
                <a:ln>
                  <a:noFill/>
                </a:ln>
                <a:solidFill>
                  <a:schemeClr val="tx1"/>
                </a:solidFill>
                <a:effectLst/>
                <a:uLnTx/>
                <a:uFillTx/>
                <a:latin typeface="+mn-lt"/>
                <a:ea typeface="+mn-ea"/>
                <a:cs typeface="+mn-cs"/>
              </a:rPr>
              <a:t> όσον αφορά </a:t>
            </a:r>
            <a:r>
              <a:rPr kumimoji="0" lang="el-GR" sz="1800" b="0" i="0" u="none" strike="noStrike" kern="1200" cap="none" spc="0" normalizeH="0" baseline="0" noProof="0" smtClean="0">
                <a:ln>
                  <a:noFill/>
                </a:ln>
                <a:solidFill>
                  <a:schemeClr val="tx1"/>
                </a:solidFill>
                <a:effectLst/>
                <a:uLnTx/>
                <a:uFillTx/>
                <a:latin typeface="+mn-lt"/>
                <a:ea typeface="+mn-ea"/>
                <a:cs typeface="+mn-cs"/>
              </a:rPr>
              <a:t>την χρήση απορροφήσιμων  ή μη απορροφήσιμων</a:t>
            </a:r>
            <a:r>
              <a:rPr kumimoji="0" lang="el-GR" sz="1800" b="0" i="0" u="none" strike="noStrike" kern="1200" cap="none" spc="0" normalizeH="0" noProof="0" smtClean="0">
                <a:ln>
                  <a:noFill/>
                </a:ln>
                <a:solidFill>
                  <a:schemeClr val="tx1"/>
                </a:solidFill>
                <a:effectLst/>
                <a:uLnTx/>
                <a:uFillTx/>
                <a:latin typeface="+mn-lt"/>
                <a:ea typeface="+mn-ea"/>
                <a:cs typeface="+mn-cs"/>
              </a:rPr>
              <a:t>  </a:t>
            </a:r>
            <a:r>
              <a:rPr kumimoji="0" lang="en-US" sz="1800" b="0" i="0" u="none" strike="noStrike" kern="1200" cap="none" spc="0" normalizeH="0" noProof="0" smtClean="0">
                <a:ln>
                  <a:noFill/>
                </a:ln>
                <a:solidFill>
                  <a:schemeClr val="tx1"/>
                </a:solidFill>
                <a:effectLst/>
                <a:uLnTx/>
                <a:uFillTx/>
                <a:latin typeface="+mn-lt"/>
                <a:ea typeface="+mn-ea"/>
                <a:cs typeface="+mn-cs"/>
              </a:rPr>
              <a:t>tacks-clips</a:t>
            </a:r>
            <a:r>
              <a:rPr kumimoji="0" lang="el-GR" sz="1800" b="0" i="0" u="none" strike="noStrike" kern="1200" cap="none" spc="0" normalizeH="0" noProof="0" smtClean="0">
                <a:ln>
                  <a:noFill/>
                </a:ln>
                <a:solidFill>
                  <a:schemeClr val="tx1"/>
                </a:solidFill>
                <a:effectLst/>
                <a:uLnTx/>
                <a:uFillTx/>
                <a:latin typeface="+mn-lt"/>
                <a:ea typeface="+mn-ea"/>
                <a:cs typeface="+mn-cs"/>
              </a:rPr>
              <a:t> στην καθήλωση των πλεγμάτων.</a:t>
            </a:r>
            <a:endParaRPr kumimoji="0" lang="el-GR" sz="1800" b="0" i="0" u="none" strike="noStrike" kern="1200" cap="none" spc="0" normalizeH="0" baseline="0" noProof="0" smtClean="0">
              <a:ln>
                <a:noFill/>
              </a:ln>
              <a:solidFill>
                <a:schemeClr val="tx1"/>
              </a:solidFill>
              <a:effectLst/>
              <a:uLnTx/>
              <a:uFillTx/>
              <a:latin typeface="+mn-lt"/>
              <a:ea typeface="+mn-ea"/>
              <a:cs typeface="+mn-cs"/>
            </a:endParaRPr>
          </a:p>
          <a:p>
            <a:pPr marL="274320" lvl="0" indent="-274320">
              <a:spcBef>
                <a:spcPts val="600"/>
              </a:spcBef>
              <a:buClr>
                <a:schemeClr val="accent2"/>
              </a:buClr>
              <a:buSzPct val="85000"/>
              <a:buFont typeface="Wingdings 2"/>
              <a:buChar char=""/>
            </a:pPr>
            <a:r>
              <a:rPr lang="en-US" sz="1050" smtClean="0"/>
              <a:t>World J Surg. 2013 Jun;37(6):1249-57. doi: 10.1007/s00268-013-1974-0. Influence of type of mesh fixation in endoscopic totally extraperitoneal hernia repair (TEP) on long-term quality of life.</a:t>
            </a:r>
            <a:endParaRPr kumimoji="0" lang="el-GR" sz="105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r>
              <a:rPr lang="el-GR" smtClean="0"/>
              <a:t>Γεώργιος Χ.Σάμπαλης</a:t>
            </a:r>
            <a:endParaRPr lang="en-US"/>
          </a:p>
        </p:txBody>
      </p:sp>
      <p:sp>
        <p:nvSpPr>
          <p:cNvPr id="9" name="Footer Placeholder 8"/>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extLst>
      <p:ext uri="{BB962C8B-B14F-4D97-AF65-F5344CB8AC3E}">
        <p14:creationId xmlns:p14="http://schemas.microsoft.com/office/powerpoint/2010/main" xmlns="" val="1023796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9146"/>
          </a:xfrm>
        </p:spPr>
        <p:txBody>
          <a:bodyPr>
            <a:noAutofit/>
          </a:bodyPr>
          <a:lstStyle/>
          <a:p>
            <a:r>
              <a:rPr lang="el-GR" sz="3200" smtClean="0"/>
              <a:t>Λαπαροσκοπική </a:t>
            </a:r>
            <a:r>
              <a:rPr lang="en-US" sz="3200" smtClean="0"/>
              <a:t>TEP </a:t>
            </a:r>
            <a:r>
              <a:rPr lang="el-GR" sz="3200" smtClean="0"/>
              <a:t>και καθήλωση πλέγματος-3</a:t>
            </a:r>
            <a:endParaRPr lang="el-GR" sz="3200" dirty="0"/>
          </a:p>
        </p:txBody>
      </p:sp>
      <p:sp>
        <p:nvSpPr>
          <p:cNvPr id="2" name="Content Placeholder 1"/>
          <p:cNvSpPr>
            <a:spLocks noGrp="1"/>
          </p:cNvSpPr>
          <p:nvPr>
            <p:ph idx="1"/>
          </p:nvPr>
        </p:nvSpPr>
        <p:spPr>
          <a:xfrm>
            <a:off x="457200" y="1214422"/>
            <a:ext cx="4114800" cy="2214578"/>
          </a:xfrm>
        </p:spPr>
        <p:txBody>
          <a:bodyPr>
            <a:normAutofit lnSpcReduction="10000"/>
          </a:bodyPr>
          <a:lstStyle/>
          <a:p>
            <a:r>
              <a:rPr lang="el-GR" sz="1800" smtClean="0"/>
              <a:t>Η καθήλωση και η μή καθήλωση του πλέγματος, σχετίζονται με ΙΣΟΔΥΝΑΜΟ κίνδυνο μετεγχειρητικού άλγους ή υποτροπής!!</a:t>
            </a:r>
          </a:p>
          <a:p>
            <a:r>
              <a:rPr lang="en-US" sz="1050" smtClean="0"/>
              <a:t>Garg  P,  Nair  S,  Shereef  M,  Thakur  JD,  Nain  N,Menon GR, Ismail M (2011) Mesh fixation compared to nonfixation in total extraperitoneal inguinal hernia repair: a randomized controlled trial in a rural center in India. Surg Endosc 25(10):3300–3306. </a:t>
            </a:r>
            <a:endParaRPr lang="el-GR" sz="1050" dirty="0"/>
          </a:p>
        </p:txBody>
      </p:sp>
      <p:sp>
        <p:nvSpPr>
          <p:cNvPr id="8" name="Content Placeholder 1"/>
          <p:cNvSpPr txBox="1">
            <a:spLocks/>
          </p:cNvSpPr>
          <p:nvPr/>
        </p:nvSpPr>
        <p:spPr>
          <a:xfrm>
            <a:off x="4643438" y="2714620"/>
            <a:ext cx="4357718" cy="3643338"/>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l-GR" smtClean="0"/>
              <a:t>Επί </a:t>
            </a:r>
            <a:r>
              <a:rPr lang="en-US" smtClean="0"/>
              <a:t>TEP</a:t>
            </a:r>
            <a:r>
              <a:rPr lang="el-GR" smtClean="0"/>
              <a:t>, η μη καθήλωση θα πρεπει να θεωρείται προτιμητέα σε ολους τους τυπους εκτός των μεγάλων  «ανοιγμάτων» σε ευθείες!</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l-GR" smtClean="0"/>
              <a:t>Σε περίπτωση </a:t>
            </a:r>
            <a:r>
              <a:rPr lang="en-US" smtClean="0"/>
              <a:t>TAPP</a:t>
            </a:r>
            <a:r>
              <a:rPr lang="el-GR" smtClean="0"/>
              <a:t>, η μη καθήλωση πρεπει να προτείνεται σε τύπους </a:t>
            </a:r>
            <a:r>
              <a:rPr lang="en-US" smtClean="0"/>
              <a:t>L1, II, MI-II </a:t>
            </a:r>
            <a:r>
              <a:rPr lang="el-GR" smtClean="0"/>
              <a:t>κήλες.</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l-GR" smtClean="0"/>
              <a:t>Γιά καθήλωση, η </a:t>
            </a:r>
            <a:r>
              <a:rPr lang="en-US" smtClean="0"/>
              <a:t>fibrine glue, </a:t>
            </a:r>
            <a:r>
              <a:rPr lang="el-GR" smtClean="0"/>
              <a:t>θα πρεπει να θεωρείται επιλογή, για μείωση του κινδύνου του οξέος μτχ πόνου!</a:t>
            </a:r>
          </a:p>
          <a:p>
            <a:r>
              <a:rPr lang="en-US" sz="1050" smtClean="0"/>
              <a:t>Update of guidelines on laparoscopic (TAPP) and endoscopic (TEP) treatment of inguinal hernia (International Endohernia Society) R. Bittner, M. A. MontgomeryE. ArreguiV. BansalJ. BingenerT. BisgaardH. BuhckM. DudaiG. S. FerzliR. J. FitzgibbonsR. H. FortelnyK. L. GrimesU. KlingeF. KoeckerlingS. Kumar.</a:t>
            </a:r>
          </a:p>
          <a:p>
            <a:r>
              <a:rPr lang="en-US" sz="1050" smtClean="0"/>
              <a:t>Surgical Endoscopy February 2015, Volume 29, Issue 2, pp 289–321</a:t>
            </a:r>
            <a:endParaRPr lang="el-GR" sz="1050" smtClean="0"/>
          </a:p>
        </p:txBody>
      </p:sp>
      <p:sp>
        <p:nvSpPr>
          <p:cNvPr id="6" name="Date Placeholder 5"/>
          <p:cNvSpPr>
            <a:spLocks noGrp="1"/>
          </p:cNvSpPr>
          <p:nvPr>
            <p:ph type="dt" sz="half" idx="10"/>
          </p:nvPr>
        </p:nvSpPr>
        <p:spPr/>
        <p:txBody>
          <a:bodyPr/>
          <a:lstStyle/>
          <a:p>
            <a:r>
              <a:rPr lang="el-GR" smtClean="0"/>
              <a:t>Γεώργιος Χ.Σάμπαλης</a:t>
            </a:r>
            <a:endParaRPr lang="en-US"/>
          </a:p>
        </p:txBody>
      </p:sp>
      <p:sp>
        <p:nvSpPr>
          <p:cNvPr id="9" name="Footer Placeholder 8"/>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pic>
        <p:nvPicPr>
          <p:cNvPr id="3074" name="Picture 2"/>
          <p:cNvPicPr>
            <a:picLocks noChangeAspect="1" noChangeArrowheads="1"/>
          </p:cNvPicPr>
          <p:nvPr/>
        </p:nvPicPr>
        <p:blipFill>
          <a:blip r:embed="rId2"/>
          <a:srcRect/>
          <a:stretch>
            <a:fillRect/>
          </a:stretch>
        </p:blipFill>
        <p:spPr bwMode="auto">
          <a:xfrm>
            <a:off x="4643438" y="1142984"/>
            <a:ext cx="4371975" cy="13811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71472" y="4000504"/>
            <a:ext cx="4143375" cy="1895475"/>
          </a:xfrm>
          <a:prstGeom prst="rect">
            <a:avLst/>
          </a:prstGeom>
          <a:noFill/>
          <a:ln w="9525">
            <a:noFill/>
            <a:miter lim="800000"/>
            <a:headEnd/>
            <a:tailEnd/>
          </a:ln>
          <a:effectLst/>
        </p:spPr>
      </p:pic>
    </p:spTree>
    <p:extLst>
      <p:ext uri="{BB962C8B-B14F-4D97-AF65-F5344CB8AC3E}">
        <p14:creationId xmlns:p14="http://schemas.microsoft.com/office/powerpoint/2010/main" xmlns="" val="1023796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357166"/>
            <a:ext cx="8229600" cy="919146"/>
          </a:xfrm>
        </p:spPr>
        <p:txBody>
          <a:bodyPr>
            <a:noAutofit/>
          </a:bodyPr>
          <a:lstStyle/>
          <a:p>
            <a:r>
              <a:rPr lang="el-GR" sz="3200" dirty="0" smtClean="0"/>
              <a:t>Λαπαροσκοπική </a:t>
            </a:r>
            <a:r>
              <a:rPr lang="en-US" sz="3200" dirty="0" smtClean="0"/>
              <a:t>TEP </a:t>
            </a:r>
            <a:r>
              <a:rPr lang="el-GR" sz="3200" smtClean="0"/>
              <a:t>και καθήλωση πλέγματος</a:t>
            </a:r>
            <a:br>
              <a:rPr lang="el-GR" sz="3200" smtClean="0"/>
            </a:br>
            <a:r>
              <a:rPr lang="el-GR" sz="3200" smtClean="0"/>
              <a:t>με </a:t>
            </a:r>
            <a:r>
              <a:rPr sz="3200" smtClean="0"/>
              <a:t>Fibrine Glue.</a:t>
            </a:r>
            <a:endParaRPr lang="el-GR" sz="3200" dirty="0"/>
          </a:p>
        </p:txBody>
      </p:sp>
      <p:sp>
        <p:nvSpPr>
          <p:cNvPr id="2" name="Content Placeholder 1"/>
          <p:cNvSpPr>
            <a:spLocks noGrp="1"/>
          </p:cNvSpPr>
          <p:nvPr>
            <p:ph idx="1"/>
          </p:nvPr>
        </p:nvSpPr>
        <p:spPr>
          <a:xfrm>
            <a:off x="457200" y="1214422"/>
            <a:ext cx="3543296" cy="1928826"/>
          </a:xfrm>
        </p:spPr>
        <p:txBody>
          <a:bodyPr>
            <a:normAutofit fontScale="92500"/>
          </a:bodyPr>
          <a:lstStyle/>
          <a:p>
            <a:r>
              <a:rPr lang="el-GR" sz="1800" smtClean="0"/>
              <a:t>Μελέτες ανέδειξαν υποτροπή της τάξεως του 0,6% σε ασθενείς με χρήση καθηλωτικού και 0,4% με χρήση </a:t>
            </a:r>
            <a:r>
              <a:rPr lang="en-US" sz="1800" smtClean="0"/>
              <a:t>fibrine glue!</a:t>
            </a:r>
            <a:endParaRPr lang="el-GR" sz="1800" smtClean="0"/>
          </a:p>
          <a:p>
            <a:r>
              <a:rPr lang="en-US" sz="1050" smtClean="0"/>
              <a:t>Olmi S, Scaini A, Erba L, Guaglio M, Groce E (2007) Quantification of pain in laparoscopic transabdominal preperitoneal (TAPP) inguinal hernioplasty identifies marked  differences  between  prothesis  fixation  systems. Surgery 142:40–46</a:t>
            </a:r>
            <a:endParaRPr lang="el-GR" sz="1050" dirty="0"/>
          </a:p>
        </p:txBody>
      </p:sp>
      <p:pic>
        <p:nvPicPr>
          <p:cNvPr id="6" name="Picture 5" descr="table3.jpg"/>
          <p:cNvPicPr>
            <a:picLocks noChangeAspect="1"/>
          </p:cNvPicPr>
          <p:nvPr/>
        </p:nvPicPr>
        <p:blipFill>
          <a:blip r:embed="rId2"/>
          <a:stretch>
            <a:fillRect/>
          </a:stretch>
        </p:blipFill>
        <p:spPr>
          <a:xfrm>
            <a:off x="4000496" y="1071546"/>
            <a:ext cx="4924429" cy="2071702"/>
          </a:xfrm>
          <a:prstGeom prst="rect">
            <a:avLst/>
          </a:prstGeom>
        </p:spPr>
      </p:pic>
      <p:pic>
        <p:nvPicPr>
          <p:cNvPr id="9" name="Picture 8" descr="table4.jpg"/>
          <p:cNvPicPr>
            <a:picLocks noChangeAspect="1"/>
          </p:cNvPicPr>
          <p:nvPr/>
        </p:nvPicPr>
        <p:blipFill>
          <a:blip r:embed="rId3"/>
          <a:stretch>
            <a:fillRect/>
          </a:stretch>
        </p:blipFill>
        <p:spPr>
          <a:xfrm>
            <a:off x="142844" y="3429000"/>
            <a:ext cx="5143536" cy="1214446"/>
          </a:xfrm>
          <a:prstGeom prst="rect">
            <a:avLst/>
          </a:prstGeom>
        </p:spPr>
      </p:pic>
      <p:sp>
        <p:nvSpPr>
          <p:cNvPr id="10" name="Content Placeholder 1"/>
          <p:cNvSpPr txBox="1">
            <a:spLocks/>
          </p:cNvSpPr>
          <p:nvPr/>
        </p:nvSpPr>
        <p:spPr>
          <a:xfrm>
            <a:off x="5286380" y="3286124"/>
            <a:ext cx="3471858" cy="3143272"/>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l-GR" smtClean="0"/>
              <a:t>Περισσότερες μελέτες ανέδειξαν μικρότερο οξύ μετεγχειρητικό πόνο με την χρήση </a:t>
            </a:r>
            <a:r>
              <a:rPr lang="en-US" smtClean="0"/>
              <a:t>fibrine glue</a:t>
            </a:r>
            <a:r>
              <a:rPr kumimoji="0" lang="en-US" sz="1800" b="0" i="0" u="none" strike="noStrike" kern="1200" cap="none" spc="0" normalizeH="0" baseline="0" noProof="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l-GR" sz="1800" b="0" i="0" u="none" strike="noStrike" kern="1200" cap="none" spc="0" normalizeH="0" baseline="0" noProof="0" smtClean="0">
                <a:ln>
                  <a:noFill/>
                </a:ln>
                <a:solidFill>
                  <a:schemeClr val="tx1"/>
                </a:solidFill>
                <a:effectLst/>
                <a:uLnTx/>
                <a:uFillTx/>
                <a:latin typeface="+mn-lt"/>
                <a:ea typeface="+mn-ea"/>
                <a:cs typeface="+mn-cs"/>
              </a:rPr>
              <a:t>Οπως</a:t>
            </a:r>
            <a:r>
              <a:rPr kumimoji="0" lang="el-GR" sz="1800" b="0" i="0" u="none" strike="noStrike" kern="1200" cap="none" spc="0" normalizeH="0" noProof="0" smtClean="0">
                <a:ln>
                  <a:noFill/>
                </a:ln>
                <a:solidFill>
                  <a:schemeClr val="tx1"/>
                </a:solidFill>
                <a:effectLst/>
                <a:uLnTx/>
                <a:uFillTx/>
                <a:latin typeface="+mn-lt"/>
                <a:ea typeface="+mn-ea"/>
                <a:cs typeface="+mn-cs"/>
              </a:rPr>
              <a:t> επίσης και για τον χρόνιο-απώτερο μετεγχειρητικό πόνο, ανέδειξαν μικρότερο πόνο με την χρήση </a:t>
            </a:r>
            <a:r>
              <a:rPr kumimoji="0" lang="en-US" sz="1800" b="0" i="0" u="none" strike="noStrike" kern="1200" cap="none" spc="0" normalizeH="0" noProof="0" smtClean="0">
                <a:ln>
                  <a:noFill/>
                </a:ln>
                <a:solidFill>
                  <a:schemeClr val="tx1"/>
                </a:solidFill>
                <a:effectLst/>
                <a:uLnTx/>
                <a:uFillTx/>
                <a:latin typeface="+mn-lt"/>
                <a:ea typeface="+mn-ea"/>
                <a:cs typeface="+mn-cs"/>
              </a:rPr>
              <a:t>fibrine glue!</a:t>
            </a:r>
            <a:endParaRPr kumimoji="0" lang="el-GR" sz="1800" b="0" i="0" u="none" strike="noStrike" kern="1200" cap="none" spc="0" normalizeH="0" baseline="0" noProof="0" smtClean="0">
              <a:ln>
                <a:noFill/>
              </a:ln>
              <a:solidFill>
                <a:schemeClr val="tx1"/>
              </a:solidFill>
              <a:effectLst/>
              <a:uLnTx/>
              <a:uFillTx/>
              <a:latin typeface="+mn-lt"/>
              <a:ea typeface="+mn-ea"/>
              <a:cs typeface="+mn-cs"/>
            </a:endParaRPr>
          </a:p>
          <a:p>
            <a:pPr marL="274320" lvl="0" indent="-274320">
              <a:spcBef>
                <a:spcPts val="600"/>
              </a:spcBef>
              <a:buClr>
                <a:schemeClr val="accent2"/>
              </a:buClr>
              <a:buSzPct val="85000"/>
              <a:buFont typeface="Wingdings 2"/>
              <a:buChar char=""/>
            </a:pPr>
            <a:r>
              <a:rPr lang="en-US" sz="1050" smtClean="0"/>
              <a:t>Boldo   E   (2008)   Pain   after   laparoscopic   bilateral hernioplasty:  early  results  of  a  prospective  randomized  double-blinded  study  comparing  fibrin  versus staples. Surg Endosc 22:1206–1209</a:t>
            </a:r>
          </a:p>
          <a:p>
            <a:pPr marL="274320" lvl="0" indent="-274320">
              <a:spcBef>
                <a:spcPts val="600"/>
              </a:spcBef>
              <a:buClr>
                <a:schemeClr val="accent2"/>
              </a:buClr>
              <a:buSzPct val="85000"/>
              <a:buFont typeface="Wingdings 2"/>
              <a:buChar char=""/>
            </a:pPr>
            <a:r>
              <a:rPr lang="en-US" sz="1050" smtClean="0"/>
              <a:t>Topart P, Vanderbroucke F, Lozach P (2005) Tisseel versus tack staples as mesh fixation in totally extraperitoneal  laparoscopic  repair  of  groin  hernias:  a retrospective analysis. Surg Endosc 19:724–727</a:t>
            </a:r>
          </a:p>
          <a:p>
            <a:pPr marL="274320" lvl="0" indent="-274320">
              <a:spcBef>
                <a:spcPts val="600"/>
              </a:spcBef>
              <a:buClr>
                <a:schemeClr val="accent2"/>
              </a:buClr>
              <a:buSzPct val="85000"/>
              <a:buFont typeface="Wingdings 2"/>
              <a:buChar char=""/>
            </a:pPr>
            <a:endParaRPr lang="en-US" sz="1050" smtClean="0"/>
          </a:p>
        </p:txBody>
      </p:sp>
      <p:pic>
        <p:nvPicPr>
          <p:cNvPr id="11" name="Picture 10" descr="table5.jpg"/>
          <p:cNvPicPr>
            <a:picLocks noChangeAspect="1"/>
          </p:cNvPicPr>
          <p:nvPr/>
        </p:nvPicPr>
        <p:blipFill>
          <a:blip r:embed="rId4"/>
          <a:stretch>
            <a:fillRect/>
          </a:stretch>
        </p:blipFill>
        <p:spPr>
          <a:xfrm>
            <a:off x="142844" y="4714884"/>
            <a:ext cx="5143536" cy="1682465"/>
          </a:xfrm>
          <a:prstGeom prst="rect">
            <a:avLst/>
          </a:prstGeom>
        </p:spPr>
      </p:pic>
      <p:sp>
        <p:nvSpPr>
          <p:cNvPr id="8" name="Date Placeholder 7"/>
          <p:cNvSpPr>
            <a:spLocks noGrp="1"/>
          </p:cNvSpPr>
          <p:nvPr>
            <p:ph type="dt" sz="half" idx="10"/>
          </p:nvPr>
        </p:nvSpPr>
        <p:spPr/>
        <p:txBody>
          <a:bodyPr/>
          <a:lstStyle/>
          <a:p>
            <a:r>
              <a:rPr lang="el-GR" smtClean="0"/>
              <a:t>Γεώργιος Χ.Σάμπαλης</a:t>
            </a:r>
            <a:endParaRPr lang="en-US"/>
          </a:p>
        </p:txBody>
      </p:sp>
      <p:sp>
        <p:nvSpPr>
          <p:cNvPr id="12" name="Footer Placeholder 11"/>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extLst>
      <p:ext uri="{BB962C8B-B14F-4D97-AF65-F5344CB8AC3E}">
        <p14:creationId xmlns:p14="http://schemas.microsoft.com/office/powerpoint/2010/main" xmlns="" val="1023796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t>Λαπαροσκοπική </a:t>
            </a:r>
            <a:r>
              <a:rPr lang="en-US" sz="3600" dirty="0" smtClean="0"/>
              <a:t>TEP </a:t>
            </a:r>
            <a:r>
              <a:rPr lang="el-GR" sz="3600" smtClean="0"/>
              <a:t>και σχισμή στο πλέγμα!</a:t>
            </a:r>
            <a:endParaRPr lang="el-GR" sz="3600" dirty="0"/>
          </a:p>
        </p:txBody>
      </p:sp>
      <p:sp>
        <p:nvSpPr>
          <p:cNvPr id="2" name="Content Placeholder 1"/>
          <p:cNvSpPr>
            <a:spLocks noGrp="1"/>
          </p:cNvSpPr>
          <p:nvPr>
            <p:ph idx="1"/>
          </p:nvPr>
        </p:nvSpPr>
        <p:spPr/>
        <p:txBody>
          <a:bodyPr>
            <a:normAutofit lnSpcReduction="10000"/>
          </a:bodyPr>
          <a:lstStyle/>
          <a:p>
            <a:r>
              <a:rPr lang="el-GR" smtClean="0"/>
              <a:t>Δημιουργώντας μία σχισμή στο πλέγμα για να διερχονται τα στοιχεία του τόνου, δεν θέτει σε κίνδυνο την ορχική αιμάτωση.</a:t>
            </a:r>
          </a:p>
          <a:p>
            <a:r>
              <a:rPr lang="el-GR" sz="2400" smtClean="0"/>
              <a:t>Παρ’ολα αυτά, η δημιουργία σχισμής στο πλέγμα , πλέον δεν προτείνεται, </a:t>
            </a:r>
            <a:r>
              <a:rPr lang="el-GR" sz="1600" smtClean="0"/>
              <a:t>βασιζόμενο σε νέα δεδομένα!</a:t>
            </a:r>
            <a:endParaRPr lang="el-GR" sz="2400" dirty="0" smtClean="0"/>
          </a:p>
          <a:p>
            <a:r>
              <a:rPr lang="en-US" sz="1100" smtClean="0"/>
              <a:t>Celik  AS,  Memmi  N,  Celebi  F,  Guzey  D,  Celik  A,Kaplan  R,  Oncu  M  (2009)  Impact  of  slit  and  nonslit mesh technique on testicular perfusion and volume in the  early  and  late  postoperative  period  of  the  totally extraperitoneal preperitoneal technique in  patients with inguinal hernia. Am J Surg 198:287–291..</a:t>
            </a:r>
            <a:endParaRPr lang="el-GR" sz="1100" smtClean="0"/>
          </a:p>
          <a:p>
            <a:r>
              <a:rPr lang="en-US" sz="1100" smtClean="0"/>
              <a:t>Domniz   N,   Perry   ZH,   Lantsberg   L,   Avinoach   E, Mizrahi S, Kirshtein B (2011) Slit versus non-slit mesh placement   in   total   extraperitoneal   inguinal   hernia repair. World J Surg 35:2382–2386.</a:t>
            </a:r>
            <a:endParaRPr lang="el-GR" sz="1100" smtClean="0"/>
          </a:p>
          <a:p>
            <a:r>
              <a:rPr lang="el-GR" sz="2000" smtClean="0"/>
              <a:t>Επίσης, εχει μελετηθεί οτι η  αποκατάσταση βουβωνοκήλης με πλέγμα μπορεί να επιτελείται με ασφάλεια, οσον αφορά την επικινδυνότητα για  ανδρική υπογονιμότητα</a:t>
            </a:r>
            <a:r>
              <a:rPr lang="el-GR" sz="1100" smtClean="0"/>
              <a:t>!</a:t>
            </a:r>
          </a:p>
          <a:p>
            <a:r>
              <a:rPr lang="en-US" sz="1100" smtClean="0"/>
              <a:t>Tekatli  H,  Schouten  N,  van  Dalen  T,  Burgmans  I, Smakman   N   (2012)   Mechanism,   assessment,   and incidence   of   male   infertility   after   inguinal   hernia surgery:   a   review   of   the   preclinical   and   clinical literature. Am J Surg 204(4):503–509</a:t>
            </a:r>
            <a:endParaRPr lang="el-GR" sz="1100" smtClean="0"/>
          </a:p>
          <a:p>
            <a:endParaRPr lang="en-US" sz="1100" dirty="0" err="1" smtClean="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l-GR"/>
          </a:p>
        </p:txBody>
      </p:sp>
    </p:spTree>
    <p:extLst>
      <p:ext uri="{BB962C8B-B14F-4D97-AF65-F5344CB8AC3E}">
        <p14:creationId xmlns="" xmlns:p14="http://schemas.microsoft.com/office/powerpoint/2010/main" val="997056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smtClean="0"/>
              <a:t>Παράγοντες κινδύνου στον οξύ και χρόνιο μετεγχειρητικό πόνο!</a:t>
            </a:r>
            <a:endParaRPr lang="el-GR"/>
          </a:p>
        </p:txBody>
      </p:sp>
      <p:sp>
        <p:nvSpPr>
          <p:cNvPr id="5" name="Content Placeholder 4"/>
          <p:cNvSpPr>
            <a:spLocks noGrp="1"/>
          </p:cNvSpPr>
          <p:nvPr>
            <p:ph idx="1"/>
          </p:nvPr>
        </p:nvSpPr>
        <p:spPr>
          <a:xfrm>
            <a:off x="457200" y="1935480"/>
            <a:ext cx="3900486" cy="4389120"/>
          </a:xfrm>
        </p:spPr>
        <p:txBody>
          <a:bodyPr>
            <a:normAutofit fontScale="62500" lnSpcReduction="20000"/>
          </a:bodyPr>
          <a:lstStyle/>
          <a:p>
            <a:r>
              <a:rPr lang="el-GR" smtClean="0"/>
              <a:t>Ο κίνδυνος του οξέος και χρόνιου πόνου είναι μικρότερος μετά λαπαροσκοπική επέμβαση σε σχεση με την «ανοικτή», όπως και οι αισθητικές διαταραχές.</a:t>
            </a:r>
          </a:p>
          <a:p>
            <a:r>
              <a:rPr lang="el-GR" smtClean="0"/>
              <a:t>Δεν υπάρχει στατιστική διαφορά στον  χρόνιο πόνο μεταξυ </a:t>
            </a:r>
            <a:r>
              <a:rPr lang="en-US" smtClean="0"/>
              <a:t>TEP </a:t>
            </a:r>
            <a:r>
              <a:rPr lang="el-GR" smtClean="0"/>
              <a:t>και </a:t>
            </a:r>
            <a:r>
              <a:rPr lang="en-US" smtClean="0"/>
              <a:t>TAPP.</a:t>
            </a:r>
            <a:endParaRPr lang="el-GR" smtClean="0"/>
          </a:p>
          <a:p>
            <a:r>
              <a:rPr lang="el-GR" smtClean="0"/>
              <a:t>Ο κίνδυνος χρόνιου πόνου μετά από καθήλωση είναι μεγαλύτερος σε σχέση με καθήλωση με </a:t>
            </a:r>
            <a:r>
              <a:rPr lang="en-US" smtClean="0"/>
              <a:t>fibrine.</a:t>
            </a:r>
            <a:endParaRPr lang="el-GR" smtClean="0"/>
          </a:p>
          <a:p>
            <a:r>
              <a:rPr lang="el-GR" smtClean="0"/>
              <a:t>Η ηλικία κάτω της μέσης (40-50) αποτελεί παράγοντα οξέος και χρονίου μτχ άλγους.</a:t>
            </a:r>
          </a:p>
          <a:p>
            <a:r>
              <a:rPr lang="el-GR" smtClean="0"/>
              <a:t>Σοβαρός οξύς μτχ πόνος αποτελεί παράγοντα χρονίου άλγους!</a:t>
            </a:r>
          </a:p>
          <a:p>
            <a:r>
              <a:rPr lang="en-US" sz="1800" smtClean="0"/>
              <a:t>Singh AN, Bansal VK, Misra MC, Kumar S, Rajeshwari   S,   Kumar   A,   Sagar   R,   Kumar   A   (2012) Testicular  functions,  chronic  groin  pain,  and  quality of  life  after  laparoscopic  and  open  mesh  repair  of inguinal hernia: a prospective randomized controlled trial. Surg Endosc 26(5):1304–1317.</a:t>
            </a:r>
          </a:p>
          <a:p>
            <a:endParaRPr lang="el-GR" smtClean="0"/>
          </a:p>
        </p:txBody>
      </p:sp>
      <p:sp>
        <p:nvSpPr>
          <p:cNvPr id="6" name="Date Placeholder 5"/>
          <p:cNvSpPr>
            <a:spLocks noGrp="1"/>
          </p:cNvSpPr>
          <p:nvPr>
            <p:ph type="dt" sz="half" idx="10"/>
          </p:nvPr>
        </p:nvSpPr>
        <p:spPr/>
        <p:txBody>
          <a:bodyPr/>
          <a:lstStyle/>
          <a:p>
            <a:r>
              <a:rPr lang="el-GR" smtClean="0"/>
              <a:t>Γεώργιος Χ.Σάμπαλης</a:t>
            </a:r>
            <a:endParaRPr lang="en-US"/>
          </a:p>
        </p:txBody>
      </p:sp>
      <p:sp>
        <p:nvSpPr>
          <p:cNvPr id="7" name="Footer Placeholder 6"/>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pic>
        <p:nvPicPr>
          <p:cNvPr id="4098" name="Picture 2"/>
          <p:cNvPicPr>
            <a:picLocks noChangeAspect="1" noChangeArrowheads="1"/>
          </p:cNvPicPr>
          <p:nvPr/>
        </p:nvPicPr>
        <p:blipFill>
          <a:blip r:embed="rId2"/>
          <a:srcRect/>
          <a:stretch>
            <a:fillRect/>
          </a:stretch>
        </p:blipFill>
        <p:spPr bwMode="auto">
          <a:xfrm>
            <a:off x="4572000" y="1928802"/>
            <a:ext cx="4191000" cy="28670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Δεδομένα!</a:t>
            </a:r>
            <a:endParaRPr lang="el-GR"/>
          </a:p>
        </p:txBody>
      </p:sp>
      <p:sp>
        <p:nvSpPr>
          <p:cNvPr id="3" name="Content Placeholder 2"/>
          <p:cNvSpPr>
            <a:spLocks noGrp="1"/>
          </p:cNvSpPr>
          <p:nvPr>
            <p:ph idx="1"/>
          </p:nvPr>
        </p:nvSpPr>
        <p:spPr/>
        <p:txBody>
          <a:bodyPr>
            <a:normAutofit/>
          </a:bodyPr>
          <a:lstStyle/>
          <a:p>
            <a:r>
              <a:rPr lang="el-GR" smtClean="0"/>
              <a:t>Αρκετές μελέτες έχουν δείξει ευεργετικά αποτελέσματα για την λαπαροσκοπική αποκατάσταση της υποτροπιάζουσας κήλης. </a:t>
            </a:r>
          </a:p>
          <a:p>
            <a:r>
              <a:rPr lang="el-GR" smtClean="0"/>
              <a:t>Ποσοστά υποτροπής παρουσιάζουν πτώση σε 5% ή χαμηλότερα με λαπαροσκοπική αποκατάσταση, σε σύγκριση με υψηλά ποσοστά έως και 20% για την "ανοικτή«.</a:t>
            </a:r>
          </a:p>
          <a:p>
            <a:r>
              <a:rPr lang="en-US" sz="1100" smtClean="0"/>
              <a:t>Eklund A, Rudberg C, Leijonmarck CE, Rasmussen I, Spangen L, Wickbom G, et al. Recurrent inguinal hernia: randomized multicenter trial comparing laparoscopic and Lichtenstein repair. Surg Endosc. 2007 Apr. 21(4):634-40. [Medline]. </a:t>
            </a:r>
            <a:endParaRPr lang="el-GR" sz="1100" smtClean="0"/>
          </a:p>
          <a:p>
            <a:r>
              <a:rPr lang="en-US" sz="1100" smtClean="0"/>
              <a:t>Keidar A, Kanitkar S, Szold A. Laparoscopic repair of recurrent inguinal hernia. Surg Endosc. 2002 Dec. 16(12):1708-12. [Medline]. </a:t>
            </a:r>
            <a:endParaRPr lang="el-GR" sz="1100" smtClean="0"/>
          </a:p>
          <a:p>
            <a:r>
              <a:rPr lang="en-US" sz="1100" smtClean="0"/>
              <a:t>Richards SK, Vipond MN, Earnshaw JJ. Review of the management of recurrent inguinal hernia. Hernia. 2004 May. 8(2):144-8. [Medline]. </a:t>
            </a:r>
            <a:endParaRPr lang="el-GR" sz="1100" smtClean="0"/>
          </a:p>
          <a:p>
            <a:endParaRPr lang="el-GR"/>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mtClean="0"/>
              <a:t>Ανατομική ανάλυση.</a:t>
            </a:r>
            <a:endParaRPr lang="el-GR"/>
          </a:p>
        </p:txBody>
      </p:sp>
      <p:sp>
        <p:nvSpPr>
          <p:cNvPr id="5" name="Content Placeholder 4"/>
          <p:cNvSpPr>
            <a:spLocks noGrp="1"/>
          </p:cNvSpPr>
          <p:nvPr>
            <p:ph sz="half" idx="1"/>
          </p:nvPr>
        </p:nvSpPr>
        <p:spPr/>
        <p:txBody>
          <a:bodyPr>
            <a:normAutofit fontScale="77500" lnSpcReduction="20000"/>
          </a:bodyPr>
          <a:lstStyle/>
          <a:p>
            <a:r>
              <a:rPr lang="el-GR" smtClean="0"/>
              <a:t>Ο Fruchaud προτείνει ως βασικό αίτιο όλων των κηλών της βουβωνικής χώρας την αποτυχία της εγκάρσιας περιτονίας να συγκρατήσει το περιτόναιο. </a:t>
            </a:r>
          </a:p>
          <a:p>
            <a:r>
              <a:rPr lang="el-GR" smtClean="0"/>
              <a:t>Κατά συνέπεια, σκοπός όλων των τεχνικών αποκατάστασης των κηλών, και ειδικά της λαπαροσκοπικής τεχνικής, είναι η ενίσχυση της εγκαρσίας περιτονίας σε όλη την έκταση του ανοίγµατος, καλύπτοντας έτσι όλα τα πιθανά σηµεία ανάπτυξης κηλών!!</a:t>
            </a:r>
            <a:endParaRPr lang="el-GR"/>
          </a:p>
        </p:txBody>
      </p:sp>
      <p:pic>
        <p:nvPicPr>
          <p:cNvPr id="11" name="Content Placeholder 10" descr="Fruchaud.jpg"/>
          <p:cNvPicPr>
            <a:picLocks noGrp="1" noChangeAspect="1"/>
          </p:cNvPicPr>
          <p:nvPr>
            <p:ph sz="half" idx="2"/>
          </p:nvPr>
        </p:nvPicPr>
        <p:blipFill>
          <a:blip r:embed="rId2"/>
          <a:stretch>
            <a:fillRect/>
          </a:stretch>
        </p:blipFill>
        <p:spPr>
          <a:xfrm>
            <a:off x="4648200" y="2623344"/>
            <a:ext cx="4038600" cy="3028950"/>
          </a:xfrm>
        </p:spPr>
      </p:pic>
      <p:sp>
        <p:nvSpPr>
          <p:cNvPr id="6" name="Date Placeholder 5"/>
          <p:cNvSpPr>
            <a:spLocks noGrp="1"/>
          </p:cNvSpPr>
          <p:nvPr>
            <p:ph type="dt" sz="half" idx="10"/>
          </p:nvPr>
        </p:nvSpPr>
        <p:spPr/>
        <p:txBody>
          <a:bodyPr/>
          <a:lstStyle/>
          <a:p>
            <a:r>
              <a:rPr lang="el-GR" smtClean="0"/>
              <a:t>Γεώργιος Χ.Σάμπαλης</a:t>
            </a:r>
            <a:endParaRPr lang="en-US"/>
          </a:p>
        </p:txBody>
      </p:sp>
      <p:sp>
        <p:nvSpPr>
          <p:cNvPr id="7" name="Footer Placeholder 6"/>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Δεδομένα!</a:t>
            </a:r>
            <a:endParaRPr lang="el-GR"/>
          </a:p>
        </p:txBody>
      </p:sp>
      <p:sp>
        <p:nvSpPr>
          <p:cNvPr id="7" name="Content Placeholder 6"/>
          <p:cNvSpPr>
            <a:spLocks noGrp="1"/>
          </p:cNvSpPr>
          <p:nvPr>
            <p:ph idx="1"/>
          </p:nvPr>
        </p:nvSpPr>
        <p:spPr/>
        <p:txBody>
          <a:bodyPr>
            <a:normAutofit/>
          </a:bodyPr>
          <a:lstStyle/>
          <a:p>
            <a:r>
              <a:rPr lang="el-GR" sz="1800" smtClean="0"/>
              <a:t>Μελέτες από έμπειρους χειρουργούς κήλης αναφέρουν ποσοστά υποτροπής για λαπαροσκοπική αποκατάσταση που κυμαίνονται από 1% έως 3%.</a:t>
            </a:r>
          </a:p>
          <a:p>
            <a:r>
              <a:rPr lang="el-GR" sz="1800" smtClean="0"/>
              <a:t>Παρά το γεγονός ότι το πραγματικό κόστος λαπαροσκοπικής μεθόδου είναι υψηλότερο από της ανοικτής, το αυξημένο κόστος μπορεί να αντισταθμιστεί από το κοινωνικό όφελος της γρήγορης επανόδου στην δραστηριότητα και εργασία!!</a:t>
            </a:r>
          </a:p>
          <a:p>
            <a:r>
              <a:rPr lang="en-US" sz="1200" smtClean="0"/>
              <a:t>Dulucq JL, Wintringer P, Mahajna A. Laparoscopic totally extraperitoneal inguinal hernia repair: lessons learned from 3,100 hernia repairs over 15 years. </a:t>
            </a:r>
            <a:r>
              <a:rPr lang="en-US" sz="1200" i="1" smtClean="0"/>
              <a:t>Surg Endosc</a:t>
            </a:r>
            <a:r>
              <a:rPr lang="en-US" sz="1200" smtClean="0"/>
              <a:t>. 2009 Mar. 23(3):482-6. [Medline]. </a:t>
            </a:r>
            <a:endParaRPr lang="el-GR" sz="1200" smtClean="0"/>
          </a:p>
          <a:p>
            <a:r>
              <a:rPr lang="en-US" sz="1200" smtClean="0"/>
              <a:t>Napier T, Olson JT, Windmiller J, Treat J. A long-term follow-up of a single rural surgeon's experience with laparoscopic inguinal hernia repair. </a:t>
            </a:r>
            <a:r>
              <a:rPr lang="en-US" sz="1200" i="1" smtClean="0"/>
              <a:t>WMJ</a:t>
            </a:r>
            <a:r>
              <a:rPr lang="en-US" sz="1200" smtClean="0"/>
              <a:t>. 2008 May. 107(3):136-9. [Medline]. </a:t>
            </a:r>
          </a:p>
          <a:p>
            <a:r>
              <a:rPr lang="en-US" sz="1200" smtClean="0"/>
              <a:t>Heikkinen T, Bringman S, Ohtonen P, Kunelius P, Haukipuro K, Hulkko A. Five-year outcome of laparoscopic and Lichtenstein hernioplasties. </a:t>
            </a:r>
            <a:r>
              <a:rPr lang="en-US" sz="1200" i="1" smtClean="0"/>
              <a:t>Surg Endosc</a:t>
            </a:r>
            <a:r>
              <a:rPr lang="en-US" sz="1200" smtClean="0"/>
              <a:t>. 2004 Mar. 18(3):518-22. [Medline]. </a:t>
            </a:r>
            <a:endParaRPr lang="el-GR" sz="1200" smtClean="0"/>
          </a:p>
          <a:p>
            <a:r>
              <a:rPr lang="en-US" sz="1100" smtClean="0"/>
              <a:t>Kuhry E, van Veen RN, Langeveld HR, Steyerberg EW, Jeekel J, Bonjer HJ. Open or endoscopic total extraperitoneal inguinal hernia repair? A systematic review. </a:t>
            </a:r>
            <a:r>
              <a:rPr lang="en-US" sz="1100" i="1" smtClean="0"/>
              <a:t>Surg Endosc</a:t>
            </a:r>
            <a:r>
              <a:rPr lang="en-US" sz="1100" smtClean="0"/>
              <a:t>. 2007 Feb. 21(2):161-6. [Medline]. </a:t>
            </a:r>
            <a:endParaRPr lang="en-US" sz="1200" smtClean="0"/>
          </a:p>
          <a:p>
            <a:endParaRPr lang="el-GR" sz="130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Δεδομένα!</a:t>
            </a:r>
            <a:endParaRPr lang="el-GR"/>
          </a:p>
        </p:txBody>
      </p:sp>
      <p:sp>
        <p:nvSpPr>
          <p:cNvPr id="3" name="Content Placeholder 2"/>
          <p:cNvSpPr>
            <a:spLocks noGrp="1"/>
          </p:cNvSpPr>
          <p:nvPr>
            <p:ph idx="1"/>
          </p:nvPr>
        </p:nvSpPr>
        <p:spPr/>
        <p:txBody>
          <a:bodyPr>
            <a:normAutofit/>
          </a:bodyPr>
          <a:lstStyle/>
          <a:p>
            <a:r>
              <a:rPr lang="el-GR" sz="1800" smtClean="0"/>
              <a:t>Τα δεδομένα δείχνουν ότι το ποσοστό υποτροπής μειώνεται σημαντικά, καθώς οι χειρουργοί τείνουν να αποκτήσουν εμπειρία με τη λαπαροσκοπική τεχνική. </a:t>
            </a:r>
          </a:p>
          <a:p>
            <a:r>
              <a:rPr lang="el-GR" sz="1800" smtClean="0"/>
              <a:t>Ορισμένες μελέτες δείχνουν ότι η </a:t>
            </a:r>
            <a:r>
              <a:rPr lang="el-GR" sz="1800" b="1" i="1" smtClean="0"/>
              <a:t>καμπύλη εκμάθησης</a:t>
            </a:r>
            <a:r>
              <a:rPr lang="el-GR" sz="1800" smtClean="0"/>
              <a:t> για ΤΕΡ μπορεί να  φτάνει τις 250 περιπτώσεις (σε αντίθεση με το 25 για ανοικτή αποκατάσταση). </a:t>
            </a:r>
          </a:p>
          <a:p>
            <a:r>
              <a:rPr lang="el-GR" sz="1800" smtClean="0"/>
              <a:t>Η  TAPP  μια καμπύλη μάθησης  που πλησιάζει  εκείνη τής ανοικτής τεχνικής. </a:t>
            </a:r>
          </a:p>
          <a:p>
            <a:r>
              <a:rPr lang="en-US" sz="1200" smtClean="0"/>
              <a:t>Edwards CC 2nd, Bailey RW. Laparoscopic hernia repair: the learning curve. </a:t>
            </a:r>
            <a:r>
              <a:rPr lang="en-US" sz="1200" i="1" smtClean="0"/>
              <a:t>Surg Laparosc Endosc Percutan Tech</a:t>
            </a:r>
            <a:r>
              <a:rPr lang="en-US" sz="1200" smtClean="0"/>
              <a:t>. 2000 Jun. 10(3):149-53. [Medline].</a:t>
            </a:r>
            <a:endParaRPr lang="el-GR" sz="180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mtClean="0"/>
              <a:t>Συμπεράσματα. </a:t>
            </a:r>
            <a:r>
              <a:rPr lang="el-GR" sz="2400" smtClean="0"/>
              <a:t>Σύγκριση </a:t>
            </a:r>
            <a:r>
              <a:rPr lang="en-US" sz="2400" smtClean="0"/>
              <a:t>TAPP</a:t>
            </a:r>
            <a:r>
              <a:rPr lang="el-GR" sz="2400" smtClean="0"/>
              <a:t>-</a:t>
            </a:r>
            <a:r>
              <a:rPr lang="en-US" sz="2400" smtClean="0"/>
              <a:t>TEP</a:t>
            </a:r>
            <a:r>
              <a:rPr lang="el-GR" sz="2400" smtClean="0"/>
              <a:t>.</a:t>
            </a:r>
            <a:endParaRPr lang="el-GR" dirty="0"/>
          </a:p>
        </p:txBody>
      </p:sp>
      <p:sp>
        <p:nvSpPr>
          <p:cNvPr id="2" name="Content Placeholder 1"/>
          <p:cNvSpPr>
            <a:spLocks noGrp="1"/>
          </p:cNvSpPr>
          <p:nvPr>
            <p:ph sz="half" idx="1"/>
          </p:nvPr>
        </p:nvSpPr>
        <p:spPr>
          <a:xfrm>
            <a:off x="457200" y="1920085"/>
            <a:ext cx="4038600" cy="3294865"/>
          </a:xfrm>
        </p:spPr>
        <p:txBody>
          <a:bodyPr>
            <a:noAutofit/>
          </a:bodyPr>
          <a:lstStyle/>
          <a:p>
            <a:r>
              <a:rPr lang="el-GR" sz="2000" smtClean="0"/>
              <a:t>Και οι δύο τενικές αποτελούν αποδεκτές μεθόδους θεραπευτικής προσέγγισης στην βουβωνοκήλη και υπάρχουν επαρκή δεδομένα οτι και οι δύο είναι αποτελεσματικές μέθοδοι λαπαροσκοπικής αποκατάστασης.</a:t>
            </a:r>
          </a:p>
        </p:txBody>
      </p:sp>
      <p:sp>
        <p:nvSpPr>
          <p:cNvPr id="11" name="Content Placeholder 10"/>
          <p:cNvSpPr>
            <a:spLocks noGrp="1"/>
          </p:cNvSpPr>
          <p:nvPr>
            <p:ph sz="half" idx="2"/>
          </p:nvPr>
        </p:nvSpPr>
        <p:spPr>
          <a:xfrm>
            <a:off x="4648200" y="1920085"/>
            <a:ext cx="4038600" cy="3223427"/>
          </a:xfrm>
        </p:spPr>
        <p:txBody>
          <a:bodyPr>
            <a:normAutofit/>
          </a:bodyPr>
          <a:lstStyle/>
          <a:p>
            <a:r>
              <a:rPr lang="en-US" sz="1100" smtClean="0"/>
              <a:t>Update of guidelines on laparoscopic (TAPP) and endoscopic (TEP) treatment of inguinal hernia (International Endohernia Society) R. Bittner, M. A. MontgomeryE. ArreguiV. BansalJ. BingenerT. BisgaardH. BuhckM. DudaiG. S. FerzliR. J. FitzgibbonsR. H. FortelnyK. L. GrimesU. KlingeF. KoeckerlingS. Kumar.</a:t>
            </a:r>
          </a:p>
          <a:p>
            <a:r>
              <a:rPr lang="en-US" sz="1100" smtClean="0"/>
              <a:t>Surgical Endoscopy February 2015, Volume 29, Issue 2, pp 289–321</a:t>
            </a:r>
            <a:endParaRPr lang="el-GR" sz="1100" smtClean="0"/>
          </a:p>
          <a:p>
            <a:endParaRPr lang="el-GR"/>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n-US"/>
          </a:p>
        </p:txBody>
      </p:sp>
      <p:pic>
        <p:nvPicPr>
          <p:cNvPr id="1026" name="Picture 2"/>
          <p:cNvPicPr>
            <a:picLocks noChangeAspect="1" noChangeArrowheads="1"/>
          </p:cNvPicPr>
          <p:nvPr/>
        </p:nvPicPr>
        <p:blipFill>
          <a:blip r:embed="rId2"/>
          <a:srcRect/>
          <a:stretch>
            <a:fillRect/>
          </a:stretch>
        </p:blipFill>
        <p:spPr bwMode="auto">
          <a:xfrm>
            <a:off x="2428860" y="5072074"/>
            <a:ext cx="4124325" cy="1447800"/>
          </a:xfrm>
          <a:prstGeom prst="rect">
            <a:avLst/>
          </a:prstGeom>
          <a:noFill/>
          <a:ln w="9525">
            <a:noFill/>
            <a:miter lim="800000"/>
            <a:headEnd/>
            <a:tailEnd/>
          </a:ln>
          <a:effectLst/>
        </p:spPr>
      </p:pic>
    </p:spTree>
    <p:extLst>
      <p:ext uri="{BB962C8B-B14F-4D97-AF65-F5344CB8AC3E}">
        <p14:creationId xmlns:p14="http://schemas.microsoft.com/office/powerpoint/2010/main" xmlns="" val="3690750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mtClean="0"/>
              <a:t>Συμπεράσματα. </a:t>
            </a:r>
            <a:r>
              <a:rPr lang="el-GR" sz="2000" smtClean="0"/>
              <a:t>Σύγκριση </a:t>
            </a:r>
            <a:r>
              <a:rPr lang="en-US" sz="2000" smtClean="0"/>
              <a:t>TAPP</a:t>
            </a:r>
            <a:r>
              <a:rPr lang="el-GR" sz="2000" smtClean="0"/>
              <a:t>-</a:t>
            </a:r>
            <a:r>
              <a:rPr lang="en-US" sz="2000" smtClean="0"/>
              <a:t>TEP</a:t>
            </a:r>
            <a:r>
              <a:rPr lang="el-GR" sz="2000" smtClean="0"/>
              <a:t>.</a:t>
            </a:r>
            <a:endParaRPr lang="el-GR"/>
          </a:p>
        </p:txBody>
      </p:sp>
      <p:sp>
        <p:nvSpPr>
          <p:cNvPr id="3" name="Content Placeholder 2"/>
          <p:cNvSpPr>
            <a:spLocks noGrp="1"/>
          </p:cNvSpPr>
          <p:nvPr>
            <p:ph idx="1"/>
          </p:nvPr>
        </p:nvSpPr>
        <p:spPr>
          <a:xfrm>
            <a:off x="457200" y="1935480"/>
            <a:ext cx="8229600" cy="2850842"/>
          </a:xfrm>
        </p:spPr>
        <p:txBody>
          <a:bodyPr>
            <a:normAutofit/>
          </a:bodyPr>
          <a:lstStyle/>
          <a:p>
            <a:r>
              <a:rPr lang="el-GR" sz="1800" smtClean="0"/>
              <a:t>Η ΤΑ</a:t>
            </a:r>
            <a:r>
              <a:rPr lang="en-US" sz="1800" smtClean="0"/>
              <a:t>PP </a:t>
            </a:r>
            <a:r>
              <a:rPr lang="el-GR" sz="1800" smtClean="0"/>
              <a:t>έχει μεγαλύτερη παραμονη στο νοσοκομείο σε σχέση με την </a:t>
            </a:r>
            <a:r>
              <a:rPr lang="en-US" sz="1800" smtClean="0"/>
              <a:t>TEP.</a:t>
            </a:r>
          </a:p>
          <a:p>
            <a:r>
              <a:rPr lang="el-GR" sz="1800" smtClean="0"/>
              <a:t>Η ΤΑ</a:t>
            </a:r>
            <a:r>
              <a:rPr lang="en-US" sz="1800" smtClean="0"/>
              <a:t>PP </a:t>
            </a:r>
            <a:r>
              <a:rPr lang="el-GR" sz="1800" smtClean="0"/>
              <a:t>απαιτεί μεγαλύτερο χρόνο επέμβασης σε σχέση με την </a:t>
            </a:r>
            <a:r>
              <a:rPr lang="en-US" sz="1800" smtClean="0"/>
              <a:t>TEP.</a:t>
            </a:r>
          </a:p>
          <a:p>
            <a:r>
              <a:rPr lang="el-GR" sz="1800" smtClean="0"/>
              <a:t>Δυνητικά σοβαρές ανεπιθύμητες ενέργειες είναι σπάνιες  τόσο μετά από την  και  TAPP και την </a:t>
            </a:r>
            <a:r>
              <a:rPr lang="en-US" sz="1800" smtClean="0"/>
              <a:t>TEP.</a:t>
            </a:r>
          </a:p>
          <a:p>
            <a:r>
              <a:rPr lang="el-GR" sz="1800" smtClean="0"/>
              <a:t>Και οι δύο τεχνικές είναι αποδεκτές επιλογές θεραπείας για </a:t>
            </a:r>
            <a:r>
              <a:rPr lang="en-US" sz="1800" smtClean="0"/>
              <a:t> </a:t>
            </a:r>
            <a:r>
              <a:rPr lang="el-GR" sz="1800" smtClean="0"/>
              <a:t>την βουβωνική αποκατάσταση της κήλης αλλά δεν υπάρχουν επαρκή δεδομένα για να οδηγήσουν  στο συμπέρασμα  για την συγκριση TAPP και ΤΕΡ !! </a:t>
            </a:r>
            <a:r>
              <a:rPr lang="en-US" sz="1800" smtClean="0"/>
              <a:t>(new)</a:t>
            </a:r>
          </a:p>
          <a:p>
            <a:r>
              <a:rPr lang="en-US" sz="1200" b="1" smtClean="0"/>
              <a:t>Update of guidelines on laparoscopic (TAPP) and endoscopic (TEP) treatment of inguinal hernia (International Endohernia Society)</a:t>
            </a:r>
          </a:p>
          <a:p>
            <a:r>
              <a:rPr lang="en-US" sz="1200" smtClean="0"/>
              <a:t>Surgical Endoscopy February 2015, Volume 29, Issue 2, pp 289–321</a:t>
            </a:r>
            <a:endParaRPr lang="el-GR" sz="120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pic>
        <p:nvPicPr>
          <p:cNvPr id="2050" name="Picture 2"/>
          <p:cNvPicPr>
            <a:picLocks noChangeAspect="1" noChangeArrowheads="1"/>
          </p:cNvPicPr>
          <p:nvPr/>
        </p:nvPicPr>
        <p:blipFill>
          <a:blip r:embed="rId2"/>
          <a:srcRect/>
          <a:stretch>
            <a:fillRect/>
          </a:stretch>
        </p:blipFill>
        <p:spPr bwMode="auto">
          <a:xfrm>
            <a:off x="2428860" y="4714884"/>
            <a:ext cx="4210050" cy="15621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34" y="142852"/>
            <a:ext cx="8305800" cy="1143000"/>
          </a:xfrm>
        </p:spPr>
        <p:txBody>
          <a:bodyPr>
            <a:noAutofit/>
          </a:bodyPr>
          <a:lstStyle/>
          <a:p>
            <a:r>
              <a:rPr lang="el-GR" sz="4000" smtClean="0"/>
              <a:t>Σας Ευχαριστώ για την προσοχή σας!!!</a:t>
            </a:r>
            <a:endParaRPr lang="el-GR" sz="4000"/>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l-GR"/>
          </a:p>
        </p:txBody>
      </p:sp>
      <p:pic>
        <p:nvPicPr>
          <p:cNvPr id="1026" name="Picture 2" descr="https://scontent.fath4-1.fna.fbcdn.net/v/t1.0-9/11047596_10208394259837301_2372812934548766980_n.jpg?oh=2d8717a9c4cad957137b51c9d77d679b&amp;oe=58975CB4"/>
          <p:cNvPicPr>
            <a:picLocks noChangeAspect="1" noChangeArrowheads="1"/>
          </p:cNvPicPr>
          <p:nvPr/>
        </p:nvPicPr>
        <p:blipFill>
          <a:blip r:embed="rId2"/>
          <a:srcRect/>
          <a:stretch>
            <a:fillRect/>
          </a:stretch>
        </p:blipFill>
        <p:spPr bwMode="auto">
          <a:xfrm>
            <a:off x="2071670" y="1428736"/>
            <a:ext cx="4674394" cy="487251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305800" cy="1143000"/>
          </a:xfrm>
        </p:spPr>
        <p:txBody>
          <a:bodyPr/>
          <a:lstStyle/>
          <a:p>
            <a:r>
              <a:rPr lang="el-GR" smtClean="0"/>
              <a:t>Πως την κάνω – "</a:t>
            </a:r>
            <a:r>
              <a:rPr lang="en-US" smtClean="0"/>
              <a:t>Video"</a:t>
            </a:r>
            <a:endParaRPr lang="en-US"/>
          </a:p>
        </p:txBody>
      </p:sp>
      <p:pic>
        <p:nvPicPr>
          <p:cNvPr id="4" name="TEP_male_wide.wmv">
            <a:hlinkClick r:id="" action="ppaction://media"/>
          </p:cNvPr>
          <p:cNvPicPr>
            <a:picLocks noRot="1" noChangeAspect="1"/>
          </p:cNvPicPr>
          <p:nvPr>
            <a:videoFile r:link="rId1"/>
          </p:nvPr>
        </p:nvPicPr>
        <p:blipFill>
          <a:blip r:embed="rId3"/>
          <a:stretch>
            <a:fillRect/>
          </a:stretch>
        </p:blipFill>
        <p:spPr>
          <a:xfrm>
            <a:off x="452409" y="1500174"/>
            <a:ext cx="8215327" cy="4621122"/>
          </a:xfrm>
          <a:prstGeom prst="rect">
            <a:avLst/>
          </a:prstGeom>
        </p:spPr>
      </p:pic>
      <p:sp>
        <p:nvSpPr>
          <p:cNvPr id="5" name="Date Placeholder 4"/>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142852"/>
            <a:ext cx="8305800" cy="1143000"/>
          </a:xfrm>
        </p:spPr>
        <p:txBody>
          <a:bodyPr/>
          <a:lstStyle/>
          <a:p>
            <a:r>
              <a:rPr lang="el-GR" smtClean="0"/>
              <a:t>…για την ιστορία!</a:t>
            </a:r>
            <a:endParaRPr lang="el-GR"/>
          </a:p>
        </p:txBody>
      </p:sp>
      <p:pic>
        <p:nvPicPr>
          <p:cNvPr id="6" name="Picture 5" descr="history.jpg"/>
          <p:cNvPicPr>
            <a:picLocks noChangeAspect="1"/>
          </p:cNvPicPr>
          <p:nvPr/>
        </p:nvPicPr>
        <p:blipFill>
          <a:blip r:embed="rId2"/>
          <a:stretch>
            <a:fillRect/>
          </a:stretch>
        </p:blipFill>
        <p:spPr>
          <a:xfrm>
            <a:off x="1428728" y="1500174"/>
            <a:ext cx="6429394" cy="4758851"/>
          </a:xfrm>
          <a:prstGeom prst="rect">
            <a:avLst/>
          </a:prstGeom>
        </p:spPr>
      </p:pic>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7" name="Footer Placeholder 6"/>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mtClean="0"/>
              <a:t>Ενδείξεις της </a:t>
            </a:r>
            <a:r>
              <a:rPr lang="en-US" smtClean="0"/>
              <a:t>TEP</a:t>
            </a:r>
            <a:endParaRPr lang="el-GR"/>
          </a:p>
        </p:txBody>
      </p:sp>
      <p:sp>
        <p:nvSpPr>
          <p:cNvPr id="7" name="Content Placeholder 6"/>
          <p:cNvSpPr>
            <a:spLocks noGrp="1"/>
          </p:cNvSpPr>
          <p:nvPr>
            <p:ph idx="1"/>
          </p:nvPr>
        </p:nvSpPr>
        <p:spPr/>
        <p:txBody>
          <a:bodyPr/>
          <a:lstStyle/>
          <a:p>
            <a:r>
              <a:rPr lang="el-GR" smtClean="0"/>
              <a:t>Οι ενδείξεις της εφαρμογής της λαπαροσκοπικής μεθόδου </a:t>
            </a:r>
            <a:r>
              <a:rPr lang="en-US" smtClean="0"/>
              <a:t>TEP </a:t>
            </a:r>
            <a:r>
              <a:rPr lang="el-GR" smtClean="0"/>
              <a:t>και </a:t>
            </a:r>
            <a:r>
              <a:rPr lang="en-US" smtClean="0"/>
              <a:t>TAPP</a:t>
            </a:r>
            <a:r>
              <a:rPr lang="el-GR" smtClean="0"/>
              <a:t>, είναι οι ίδιες με της «ανοικτής».</a:t>
            </a:r>
          </a:p>
          <a:p>
            <a:r>
              <a:rPr lang="el-GR" smtClean="0"/>
              <a:t>Σημαντικές μελέτες θέτουν επίσης ιδιαίτερες ενδείξεις για την μέθοδο όπως</a:t>
            </a:r>
            <a:r>
              <a:rPr lang="en-US" smtClean="0"/>
              <a:t>:</a:t>
            </a:r>
          </a:p>
          <a:p>
            <a:pPr lvl="1"/>
            <a:r>
              <a:rPr lang="el-GR" smtClean="0"/>
              <a:t>Υποτροπές βουβωνοκήλης.</a:t>
            </a:r>
          </a:p>
          <a:p>
            <a:pPr lvl="1"/>
            <a:r>
              <a:rPr lang="el-GR" smtClean="0"/>
              <a:t>Αμφοτερόπλευρες κήλες.</a:t>
            </a:r>
          </a:p>
          <a:p>
            <a:pPr lvl="1"/>
            <a:r>
              <a:rPr lang="el-GR" smtClean="0"/>
              <a:t>Ταχύτερη επάνοδος σε εργασία και δραστηριότητες.</a:t>
            </a:r>
          </a:p>
          <a:p>
            <a:pPr lvl="1"/>
            <a:r>
              <a:rPr lang="el-GR" sz="1600" smtClean="0"/>
              <a:t>Σαφώς η γενική αναισθησία αποτελεί ένα πρόβλημα εφαρμογής της μεθόδου σε ειδική ομάδα ασθενών.</a:t>
            </a:r>
            <a:endParaRPr lang="en-US" sz="1600" smtClean="0"/>
          </a:p>
          <a:p>
            <a:endParaRPr lang="el-GR"/>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l-GR" smtClean="0"/>
              <a:t>ΕΝΔΕΙΞΕΙΣ</a:t>
            </a:r>
            <a:endParaRPr lang="en-US" smtClean="0"/>
          </a:p>
        </p:txBody>
      </p:sp>
      <p:sp>
        <p:nvSpPr>
          <p:cNvPr id="39939" name="Rectangle 3"/>
          <p:cNvSpPr>
            <a:spLocks noGrp="1" noChangeArrowheads="1"/>
          </p:cNvSpPr>
          <p:nvPr>
            <p:ph sz="half" idx="1"/>
          </p:nvPr>
        </p:nvSpPr>
        <p:spPr/>
        <p:txBody>
          <a:bodyPr>
            <a:normAutofit fontScale="77500" lnSpcReduction="20000"/>
          </a:bodyPr>
          <a:lstStyle/>
          <a:p>
            <a:r>
              <a:rPr lang="en-US" smtClean="0"/>
              <a:t>1. Υποτροπές βουβωνοκήλης</a:t>
            </a:r>
          </a:p>
          <a:p>
            <a:pPr lvl="1"/>
            <a:r>
              <a:rPr lang="en-US" smtClean="0"/>
              <a:t> Αποφυγή του ουλώδους ιστού και της παραμορφωμένης ανατομίας του προσθίου κοιλιακού τοιχώματος 	</a:t>
            </a:r>
          </a:p>
          <a:p>
            <a:pPr lvl="1"/>
            <a:r>
              <a:rPr lang="en-US" smtClean="0"/>
              <a:t>Δυνατότητα αποκατάστασης της κήλης μέσω “παρθένων” ιστών</a:t>
            </a:r>
            <a:r>
              <a:rPr lang="el-GR" smtClean="0"/>
              <a:t>.</a:t>
            </a:r>
            <a:endParaRPr lang="en-US" smtClean="0"/>
          </a:p>
          <a:p>
            <a:pPr lvl="1"/>
            <a:r>
              <a:rPr lang="en-US" smtClean="0"/>
              <a:t>Ελάττωση πιθανότητας τραυματισμού του σπερματικού πόρου και των σπερματικών αγγείων   </a:t>
            </a:r>
          </a:p>
          <a:p>
            <a:pPr lvl="1"/>
            <a:r>
              <a:rPr lang="en-US" smtClean="0"/>
              <a:t>ACS Surgery Principles &amp; Practice</a:t>
            </a:r>
          </a:p>
        </p:txBody>
      </p:sp>
      <p:sp>
        <p:nvSpPr>
          <p:cNvPr id="9" name="Content Placeholder 8"/>
          <p:cNvSpPr>
            <a:spLocks noGrp="1"/>
          </p:cNvSpPr>
          <p:nvPr>
            <p:ph sz="half" idx="2"/>
          </p:nvPr>
        </p:nvSpPr>
        <p:spPr/>
        <p:txBody>
          <a:bodyPr>
            <a:normAutofit fontScale="77500" lnSpcReduction="20000"/>
          </a:bodyPr>
          <a:lstStyle/>
          <a:p>
            <a:r>
              <a:rPr lang="el-GR" smtClean="0"/>
              <a:t>2. </a:t>
            </a:r>
            <a:r>
              <a:rPr lang="en-US" smtClean="0"/>
              <a:t>Αμφοτερόπλευρες βουβωνοκήλες ή βουβωνοκήλη με έντονη υποψία ύπαρξης ετερόπλευρης κήλης </a:t>
            </a:r>
          </a:p>
          <a:p>
            <a:pPr lvl="1"/>
            <a:r>
              <a:rPr lang="en-US" smtClean="0"/>
              <a:t>Η λαπαροσκοπική προσέγγιση επιτρέπει την ταυτόχρονη και πιθανά ταχύτερη επιδιόρθωση των αμφω- ελλειμάτων με τις μικρότερες δυνατές τομές   </a:t>
            </a:r>
          </a:p>
          <a:p>
            <a:r>
              <a:rPr lang="en-US" smtClean="0"/>
              <a:t>3.Ταυτόχρονη αποκατάσταση   βουβωνοκήλης με άλλη λαπαροσκοπική επέμβαση (με την προϋπόθεση να μην υφίσταται ενδοπεριτοναϊκή λοίμωξη) </a:t>
            </a:r>
          </a:p>
          <a:p>
            <a:endParaRPr lang="el-GR"/>
          </a:p>
        </p:txBody>
      </p:sp>
      <p:sp>
        <p:nvSpPr>
          <p:cNvPr id="5" name="Date Placeholder 4"/>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lang="el-GR" smtClean="0"/>
              <a:t>30 Πανελλήνιο Συνέδριου Χειρουργικής και Διεθνές Χειρουργικό Φόρουμ </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Αντενδείξεις της </a:t>
            </a:r>
            <a:r>
              <a:rPr lang="en-US" smtClean="0"/>
              <a:t>TEP.</a:t>
            </a:r>
            <a:endParaRPr lang="el-GR"/>
          </a:p>
        </p:txBody>
      </p:sp>
      <p:sp>
        <p:nvSpPr>
          <p:cNvPr id="3" name="Content Placeholder 2"/>
          <p:cNvSpPr>
            <a:spLocks noGrp="1"/>
          </p:cNvSpPr>
          <p:nvPr>
            <p:ph idx="1"/>
          </p:nvPr>
        </p:nvSpPr>
        <p:spPr/>
        <p:txBody>
          <a:bodyPr/>
          <a:lstStyle/>
          <a:p>
            <a:r>
              <a:rPr lang="el-GR" smtClean="0"/>
              <a:t>Οι γενικές αντενδείξεις παραμένουν οι ίδιες και με την «ανοικτή» μεθοδο.</a:t>
            </a:r>
          </a:p>
          <a:p>
            <a:r>
              <a:rPr lang="el-GR" smtClean="0"/>
              <a:t>Σχετικές αντενδείξεις πλέον θεωρούνται</a:t>
            </a:r>
            <a:r>
              <a:rPr lang="en-US" smtClean="0"/>
              <a:t>:</a:t>
            </a:r>
          </a:p>
          <a:p>
            <a:pPr lvl="1"/>
            <a:r>
              <a:rPr lang="el-GR" smtClean="0"/>
              <a:t> </a:t>
            </a:r>
            <a:r>
              <a:rPr lang="en-US" smtClean="0"/>
              <a:t>O</a:t>
            </a:r>
            <a:r>
              <a:rPr lang="el-GR" smtClean="0"/>
              <a:t>ι προηγηθείσες επεμβάσεις στον προπεριτοναϊκό χώρο (πχ ριζική προστατεκτομή).</a:t>
            </a:r>
          </a:p>
          <a:p>
            <a:pPr lvl="1"/>
            <a:r>
              <a:rPr lang="el-GR" smtClean="0"/>
              <a:t>Προηγηθείσα </a:t>
            </a:r>
            <a:r>
              <a:rPr lang="en-US" smtClean="0"/>
              <a:t>TEP </a:t>
            </a:r>
            <a:r>
              <a:rPr lang="el-GR" smtClean="0"/>
              <a:t>και υποτροπή.</a:t>
            </a:r>
            <a:endParaRPr lang="en-US" smtClean="0"/>
          </a:p>
          <a:p>
            <a:pPr lvl="1"/>
            <a:r>
              <a:rPr lang="el-GR" smtClean="0"/>
              <a:t>Αναφέρεται η σκωληκοειδεκτομή σαν σχετική αντένδειξη στην επιδιόρθωση </a:t>
            </a:r>
            <a:r>
              <a:rPr lang="en-US" smtClean="0"/>
              <a:t>TEP </a:t>
            </a:r>
            <a:r>
              <a:rPr lang="el-GR" smtClean="0"/>
              <a:t>δεξιάς βουβωνοκήλης.</a:t>
            </a:r>
            <a:endParaRPr lang="el-GR"/>
          </a:p>
        </p:txBody>
      </p:sp>
      <p:sp>
        <p:nvSpPr>
          <p:cNvPr id="4" name="Date Placeholder 3"/>
          <p:cNvSpPr>
            <a:spLocks noGrp="1"/>
          </p:cNvSpPr>
          <p:nvPr>
            <p:ph type="dt" sz="half" idx="10"/>
          </p:nvPr>
        </p:nvSpPr>
        <p:spPr/>
        <p:txBody>
          <a:bodyPr/>
          <a:lstStyle/>
          <a:p>
            <a:r>
              <a:rPr lang="el-GR" smtClean="0"/>
              <a:t>Γεώργιος Χ.Σάμπαλης</a:t>
            </a:r>
            <a:endParaRPr lang="en-US"/>
          </a:p>
        </p:txBody>
      </p:sp>
      <p:sp>
        <p:nvSpPr>
          <p:cNvPr id="5" name="Footer Placeholder 4"/>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Διεγχειρητικές επιπλοκές.</a:t>
            </a:r>
          </a:p>
        </p:txBody>
      </p:sp>
      <p:sp>
        <p:nvSpPr>
          <p:cNvPr id="252931" name="Rectangle 3"/>
          <p:cNvSpPr>
            <a:spLocks noGrp="1" noChangeArrowheads="1"/>
          </p:cNvSpPr>
          <p:nvPr>
            <p:ph idx="1"/>
          </p:nvPr>
        </p:nvSpPr>
        <p:spPr>
          <a:xfrm>
            <a:off x="457200" y="1935480"/>
            <a:ext cx="4972056" cy="4389120"/>
          </a:xfrm>
        </p:spPr>
        <p:txBody>
          <a:bodyPr>
            <a:normAutofit fontScale="92500"/>
          </a:bodyPr>
          <a:lstStyle/>
          <a:p>
            <a:r>
              <a:rPr lang="en-US" smtClean="0"/>
              <a:t>Τρίγωνο doom (έξω λαγόνια).</a:t>
            </a:r>
          </a:p>
          <a:p>
            <a:pPr lvl="1"/>
            <a:r>
              <a:rPr lang="el-GR" smtClean="0"/>
              <a:t>Επί τα έσω ο σπερματικός πόρος</a:t>
            </a:r>
          </a:p>
          <a:p>
            <a:pPr lvl="1"/>
            <a:r>
              <a:rPr lang="el-GR" smtClean="0"/>
              <a:t>Επί τά εκτός η λαγόνιος αρτηρία.</a:t>
            </a:r>
          </a:p>
          <a:p>
            <a:r>
              <a:rPr lang="en-US" smtClean="0"/>
              <a:t>Κάτω επιγάστρια αγγεία.</a:t>
            </a:r>
          </a:p>
          <a:p>
            <a:r>
              <a:rPr lang="en-US" smtClean="0"/>
              <a:t>Σπερματικά αγγεία.</a:t>
            </a:r>
          </a:p>
          <a:p>
            <a:r>
              <a:rPr lang="el-GR" smtClean="0"/>
              <a:t>Τραυματισμός ουροδόχου κύστεως (ειδικά σε προηγηθείσες προπεριτοναϊκες επεμβάσεις).</a:t>
            </a:r>
          </a:p>
          <a:p>
            <a:r>
              <a:rPr lang="el-GR" smtClean="0"/>
              <a:t>Τραυματισμός σπερματικού πόρου.</a:t>
            </a:r>
            <a:endParaRPr lang="en-US" smtClean="0"/>
          </a:p>
        </p:txBody>
      </p:sp>
      <p:pic>
        <p:nvPicPr>
          <p:cNvPr id="7" name="Picture 6" descr="ΤΑ ΤΡΙΓΩΝΑ ΤΟΥ '' ΘΡΗΝΟΥ'' ΚΑΙ ΤΟΥ ''ΠΟΝΟΥ''.jpg"/>
          <p:cNvPicPr>
            <a:picLocks noChangeAspect="1"/>
          </p:cNvPicPr>
          <p:nvPr/>
        </p:nvPicPr>
        <p:blipFill>
          <a:blip r:embed="rId3"/>
          <a:srcRect l="28947" t="19298" r="22368" b="26315"/>
          <a:stretch>
            <a:fillRect/>
          </a:stretch>
        </p:blipFill>
        <p:spPr>
          <a:xfrm>
            <a:off x="5286348" y="2714620"/>
            <a:ext cx="3857652" cy="3232087"/>
          </a:xfrm>
          <a:prstGeom prst="rect">
            <a:avLst/>
          </a:prstGeom>
          <a:ln>
            <a:noFill/>
          </a:ln>
          <a:effectLst>
            <a:softEdge rad="112500"/>
          </a:effectLst>
        </p:spPr>
      </p:pic>
      <p:sp>
        <p:nvSpPr>
          <p:cNvPr id="5" name="Date Placeholder 4"/>
          <p:cNvSpPr>
            <a:spLocks noGrp="1"/>
          </p:cNvSpPr>
          <p:nvPr>
            <p:ph type="dt" sz="half" idx="10"/>
          </p:nvPr>
        </p:nvSpPr>
        <p:spPr/>
        <p:txBody>
          <a:bodyPr/>
          <a:lstStyle/>
          <a:p>
            <a:r>
              <a:rPr lang="el-GR" smtClean="0"/>
              <a:t>Γεώργιος Χ.Σάμπαλης</a:t>
            </a:r>
            <a:endParaRPr lang="en-US"/>
          </a:p>
        </p:txBody>
      </p:sp>
      <p:sp>
        <p:nvSpPr>
          <p:cNvPr id="6" name="Footer Placeholder 5"/>
          <p:cNvSpPr>
            <a:spLocks noGrp="1"/>
          </p:cNvSpPr>
          <p:nvPr>
            <p:ph type="ftr" sz="quarter" idx="11"/>
          </p:nvPr>
        </p:nvSpPr>
        <p:spPr/>
        <p:txBody>
          <a:bodyPr/>
          <a:lstStyle/>
          <a:p>
            <a:r>
              <a:rPr kumimoji="0" lang="el-GR" smtClean="0"/>
              <a:t>30 Πανελλήνιο Συνέδριου Χειρουργικής και Διεθνές Χειρουργικό Φόρουμ </a:t>
            </a:r>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2931">
                                            <p:txEl>
                                              <p:pRg st="1" end="1"/>
                                            </p:txEl>
                                          </p:spTgt>
                                        </p:tgtEl>
                                        <p:attrNameLst>
                                          <p:attrName>style.visibility</p:attrName>
                                        </p:attrNameLst>
                                      </p:cBhvr>
                                      <p:to>
                                        <p:strVal val="visible"/>
                                      </p:to>
                                    </p:set>
                                    <p:anim calcmode="lin" valueType="num">
                                      <p:cBhvr additive="base">
                                        <p:cTn id="11" dur="500" fill="hold"/>
                                        <p:tgtEl>
                                          <p:spTgt spid="2529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29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2931">
                                            <p:txEl>
                                              <p:pRg st="2" end="2"/>
                                            </p:txEl>
                                          </p:spTgt>
                                        </p:tgtEl>
                                        <p:attrNameLst>
                                          <p:attrName>style.visibility</p:attrName>
                                        </p:attrNameLst>
                                      </p:cBhvr>
                                      <p:to>
                                        <p:strVal val="visible"/>
                                      </p:to>
                                    </p:set>
                                    <p:anim calcmode="lin" valueType="num">
                                      <p:cBhvr additive="base">
                                        <p:cTn id="15" dur="5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2931">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52931">
                                            <p:txEl>
                                              <p:pRg st="3" end="3"/>
                                            </p:txEl>
                                          </p:spTgt>
                                        </p:tgtEl>
                                        <p:attrNameLst>
                                          <p:attrName>style.visibility</p:attrName>
                                        </p:attrNameLst>
                                      </p:cBhvr>
                                      <p:to>
                                        <p:strVal val="visible"/>
                                      </p:to>
                                    </p:set>
                                    <p:anim calcmode="lin" valueType="num">
                                      <p:cBhvr additive="base">
                                        <p:cTn id="20" dur="500" fill="hold"/>
                                        <p:tgtEl>
                                          <p:spTgt spid="252931">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52931">
                                            <p:txEl>
                                              <p:pRg st="3" end="3"/>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252931">
                                            <p:txEl>
                                              <p:pRg st="4" end="4"/>
                                            </p:txEl>
                                          </p:spTgt>
                                        </p:tgtEl>
                                        <p:attrNameLst>
                                          <p:attrName>style.visibility</p:attrName>
                                        </p:attrNameLst>
                                      </p:cBhvr>
                                      <p:to>
                                        <p:strVal val="visible"/>
                                      </p:to>
                                    </p:set>
                                    <p:anim calcmode="lin" valueType="num">
                                      <p:cBhvr additive="base">
                                        <p:cTn id="25" dur="500" fill="hold"/>
                                        <p:tgtEl>
                                          <p:spTgt spid="2529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2931">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52931">
                                            <p:txEl>
                                              <p:pRg st="5" end="5"/>
                                            </p:txEl>
                                          </p:spTgt>
                                        </p:tgtEl>
                                        <p:attrNameLst>
                                          <p:attrName>style.visibility</p:attrName>
                                        </p:attrNameLst>
                                      </p:cBhvr>
                                      <p:to>
                                        <p:strVal val="visible"/>
                                      </p:to>
                                    </p:set>
                                    <p:anim calcmode="lin" valueType="num">
                                      <p:cBhvr additive="base">
                                        <p:cTn id="30" dur="500" fill="hold"/>
                                        <p:tgtEl>
                                          <p:spTgt spid="252931">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2931">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252931">
                                            <p:txEl>
                                              <p:pRg st="6" end="6"/>
                                            </p:txEl>
                                          </p:spTgt>
                                        </p:tgtEl>
                                        <p:attrNameLst>
                                          <p:attrName>style.visibility</p:attrName>
                                        </p:attrNameLst>
                                      </p:cBhvr>
                                      <p:to>
                                        <p:strVal val="visible"/>
                                      </p:to>
                                    </p:set>
                                    <p:anim calcmode="lin" valueType="num">
                                      <p:cBhvr additive="base">
                                        <p:cTn id="35" dur="500" fill="hold"/>
                                        <p:tgtEl>
                                          <p:spTgt spid="25293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29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704</TotalTime>
  <Words>4732</Words>
  <Application>Microsoft Office PowerPoint</Application>
  <PresentationFormat>On-screen Show (4:3)</PresentationFormat>
  <Paragraphs>387</Paragraphs>
  <Slides>45</Slides>
  <Notes>9</Notes>
  <HiddenSlides>1</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Λαπαροσκοπική TEP Aποκατάσταση: Γιατί την προτιμώ και πώς την κάνω.</vt:lpstr>
      <vt:lpstr>Ανατομική ανάλυση.</vt:lpstr>
      <vt:lpstr>Ανατομική ανάλυση.</vt:lpstr>
      <vt:lpstr>Ανατομική ανάλυση.</vt:lpstr>
      <vt:lpstr>…για την ιστορία!</vt:lpstr>
      <vt:lpstr>Ενδείξεις της TEP</vt:lpstr>
      <vt:lpstr>ΕΝΔΕΙΞΕΙΣ</vt:lpstr>
      <vt:lpstr>Αντενδείξεις της TEP.</vt:lpstr>
      <vt:lpstr>Διεγχειρητικές επιπλοκές.</vt:lpstr>
      <vt:lpstr>Διεγχειρητικές επιπλοκές- νεύρα</vt:lpstr>
      <vt:lpstr>Μετεγχειρητικές επιπλοκές</vt:lpstr>
      <vt:lpstr>ΠΛΕΟΝΕΚΤΗΜΑΤΑ ΤΗΣ ΛΑΠΑΡΟΣΚΟΠΙΚΗΣ ΠΡΟΣΕΓΓΙΣΗΣ</vt:lpstr>
      <vt:lpstr>MEIONEKTHMATA THΣ ΛΑΠΑΡΟΣΚΟΠΙΚΗΣ ΠΡΟΣΕΓΓΙΣΗΣ</vt:lpstr>
      <vt:lpstr>Πλεονεκτήματα λαπαροσκοπικής τεχνικής.  Γιατί την προτιμώ!</vt:lpstr>
      <vt:lpstr>Βασικό τεχνικό πλεονέκτημα της λαπαροσκοπικής προσπέλασης βουβωνοκήλης... </vt:lpstr>
      <vt:lpstr>Ανατομική ανάλυση.</vt:lpstr>
      <vt:lpstr>Λαπαροσκοπική ανατομική “Τραπέζιον της καταστροφής”</vt:lpstr>
      <vt:lpstr>Διάφορα Θέματα σε σχέση με την TEP.</vt:lpstr>
      <vt:lpstr>Τεχνικά Σημεία-1.</vt:lpstr>
      <vt:lpstr>Τεχνικά Σημεία-2.</vt:lpstr>
      <vt:lpstr>Τεχνικά Σημεία-3.</vt:lpstr>
      <vt:lpstr>Τεχνικά Σημεία-4.</vt:lpstr>
      <vt:lpstr>Τεχνικά Σημεία-4.</vt:lpstr>
      <vt:lpstr>Τεχνικά Σημεία-5.</vt:lpstr>
      <vt:lpstr>Τεχνικά Σημεία-6.</vt:lpstr>
      <vt:lpstr>Τεχνικά σημεία (νέα δεδομένα)!</vt:lpstr>
      <vt:lpstr>Τεχνικά σημεία (νέα δεδομένα)!</vt:lpstr>
      <vt:lpstr>Τεχνικά σημεία (νέα δεδομένα)!</vt:lpstr>
      <vt:lpstr>Λαπαροσκοπική επέμβαση στην επιπλεγμένη κήλη.</vt:lpstr>
      <vt:lpstr>Λαπαροσκοπική επέμβαση στην Υποτροπή της «ανοικτής» επέμβασης.</vt:lpstr>
      <vt:lpstr>Λαπαροσκοπική TEP και πλέγμα</vt:lpstr>
      <vt:lpstr>Λαπαροσκοπική TEP και είδος πλέγματος!</vt:lpstr>
      <vt:lpstr>Λαπαροσκοπική TEP και καθήλωση πλέγματος-1</vt:lpstr>
      <vt:lpstr>Λαπαροσκοπική TEP και καθήλωση πλέγματος-2</vt:lpstr>
      <vt:lpstr>Λαπαροσκοπική TEP και καθήλωση πλέγματος-3</vt:lpstr>
      <vt:lpstr>Λαπαροσκοπική TEP και καθήλωση πλέγματος με Fibrine Glue.</vt:lpstr>
      <vt:lpstr>Λαπαροσκοπική TEP και σχισμή στο πλέγμα!</vt:lpstr>
      <vt:lpstr>Παράγοντες κινδύνου στον οξύ και χρόνιο μετεγχειρητικό πόνο!</vt:lpstr>
      <vt:lpstr>Δεδομένα!</vt:lpstr>
      <vt:lpstr>Δεδομένα!</vt:lpstr>
      <vt:lpstr>Δεδομένα!</vt:lpstr>
      <vt:lpstr>Συμπεράσματα. Σύγκριση TAPP-TEP.</vt:lpstr>
      <vt:lpstr>Συμπεράσματα. Σύγκριση TAPP-TEP.</vt:lpstr>
      <vt:lpstr>Σας Ευχαριστώ για την προσοχή σας!!!</vt:lpstr>
      <vt:lpstr>Πως την κάνω – "Video"</vt:lpstr>
    </vt:vector>
  </TitlesOfParts>
  <Company>General Surgeon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Λαπαροσκοπική TEP αποκατάσταση: Γιατί την προτιμώ και πώς την κάνω.</dc:title>
  <dc:creator>George</dc:creator>
  <cp:lastModifiedBy>George</cp:lastModifiedBy>
  <cp:revision>147</cp:revision>
  <dcterms:created xsi:type="dcterms:W3CDTF">2016-11-03T16:34:36Z</dcterms:created>
  <dcterms:modified xsi:type="dcterms:W3CDTF">2016-11-07T16:41:54Z</dcterms:modified>
</cp:coreProperties>
</file>